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3"/>
  </p:notesMasterIdLst>
  <p:handoutMasterIdLst>
    <p:handoutMasterId r:id="rId14"/>
  </p:handoutMasterIdLst>
  <p:sldIdLst>
    <p:sldId id="265" r:id="rId3"/>
    <p:sldId id="267" r:id="rId4"/>
    <p:sldId id="275" r:id="rId5"/>
    <p:sldId id="268" r:id="rId6"/>
    <p:sldId id="269" r:id="rId7"/>
    <p:sldId id="270" r:id="rId8"/>
    <p:sldId id="271" r:id="rId9"/>
    <p:sldId id="272" r:id="rId10"/>
    <p:sldId id="273" r:id="rId11"/>
    <p:sldId id="274" r:id="rId12"/>
  </p:sldIdLst>
  <p:sldSz cx="12188825" cy="6858000"/>
  <p:notesSz cx="6858000" cy="91440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9" pos="383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391" autoAdjust="0"/>
  </p:normalViewPr>
  <p:slideViewPr>
    <p:cSldViewPr showGuides="1">
      <p:cViewPr varScale="1">
        <p:scale>
          <a:sx n="49" d="100"/>
          <a:sy n="49" d="100"/>
        </p:scale>
        <p:origin x="1268" y="32"/>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63" d="100"/>
          <a:sy n="63" d="100"/>
        </p:scale>
        <p:origin x="283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CC69C6-EE0B-4D8B-9C71-C36EFED094F2}" type="datetimeFigureOut">
              <a:rPr lang="en-US"/>
              <a:t>8/17/2016</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0DD202-58A1-4ABD-B068-DFFCA0C44EAC}" type="slidenum">
              <a:rPr/>
              <a:t>‹#›</a:t>
            </a:fld>
            <a:endParaRPr/>
          </a:p>
        </p:txBody>
      </p:sp>
    </p:spTree>
    <p:extLst>
      <p:ext uri="{BB962C8B-B14F-4D97-AF65-F5344CB8AC3E}">
        <p14:creationId xmlns:p14="http://schemas.microsoft.com/office/powerpoint/2010/main" val="4064219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BD2D7A-D230-4F91-BD59-0A39C2703BA8}" type="datetimeFigureOut">
              <a:rPr lang="en-US"/>
              <a:t>8/17/2016</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But the Lord God called to the man.  He said to him, “Where are you?”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Before the aftertaste of forbidden fruit faded, the eyes of man and woman opened.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They knew they were naked, so they hid themselves, as if anything except six feet of solid earth could conceal them from the consequences.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This morning you and I have come from the very places Adam and Eve crouched down into.  And the same question still echoes: “Where are you?”  The Lord God calls to us, “Where are you?”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The universe around us whispers, with every sunrise and every rainfall, “Where’ve you been hiding?”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Our own hearts, in success or in regret, in both hopes and hurts, our heart wonder, “Where are you going?”  Like a parent perking ears to the siblings’ sudden silence upstairs, “Where are you?”  Like a cell phone ring tone an hour and a half after curfew, “Where are you?” </a:t>
            </a:r>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3199CD-3E1B-4AE6-990F-76F925F5EA9F}" type="slidenum">
              <a:rPr lang="en-US" smtClean="0"/>
              <a:t>3</a:t>
            </a:fld>
            <a:endParaRPr lang="en-US"/>
          </a:p>
        </p:txBody>
      </p:sp>
    </p:spTree>
    <p:extLst>
      <p:ext uri="{BB962C8B-B14F-4D97-AF65-F5344CB8AC3E}">
        <p14:creationId xmlns:p14="http://schemas.microsoft.com/office/powerpoint/2010/main" val="3872364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certainly </a:t>
            </a:r>
            <a:r>
              <a:rPr lang="en-US" sz="1200" kern="1200" dirty="0" err="1">
                <a:solidFill>
                  <a:schemeClr val="tx1"/>
                </a:solidFill>
                <a:effectLst/>
                <a:latin typeface="+mn-lt"/>
                <a:ea typeface="+mn-ea"/>
                <a:cs typeface="+mn-cs"/>
              </a:rPr>
              <a:t>ain’t</a:t>
            </a:r>
            <a:r>
              <a:rPr lang="en-US" sz="1200" kern="1200" dirty="0">
                <a:solidFill>
                  <a:schemeClr val="tx1"/>
                </a:solidFill>
                <a:effectLst/>
                <a:latin typeface="+mn-lt"/>
                <a:ea typeface="+mn-ea"/>
                <a:cs typeface="+mn-cs"/>
              </a:rPr>
              <a:t> in Eden anymore, Toto.  The garden’s become a jungle.  But we haven’t landed all that far from the first man and woman.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The Word of the Lord locates us squatting next to Adam-and-Eve’s skeletons.  St. Paul the Apostle finds us right alongside the Ephesians – struggling.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Hiding behind whatever low-hanging brambles we can scrape up, and hunkering under any forest-floor scraps we can string together, we are all still struggling.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“For we do not wrestle against flesh and blood, but against the rulers, against the authorities, against the cosmic powers over this present darkness, against the spiritual forces of evil in the heavenly places” (Ephesians 6:12).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Our world occupies the intersection of man and monster, the epicenter of fight and suffer, kill or be killed.  Our life inhabits the edges of death and hell itself, the gauntlet of sin and survival, live and let die.  You can sit fences about politics.  You may fall silent about controversies.  But there remain rules, and fighting something with nothing fails nonetheless.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And no matter how far or fast you run you will not escape.  You cannot slip beyond the reaches of the long arm of the Lord God Almighty. </a:t>
            </a:r>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3199CD-3E1B-4AE6-990F-76F925F5EA9F}" type="slidenum">
              <a:rPr lang="en-US" smtClean="0"/>
              <a:t>4</a:t>
            </a:fld>
            <a:endParaRPr lang="en-US"/>
          </a:p>
        </p:txBody>
      </p:sp>
    </p:spTree>
    <p:extLst>
      <p:ext uri="{BB962C8B-B14F-4D97-AF65-F5344CB8AC3E}">
        <p14:creationId xmlns:p14="http://schemas.microsoft.com/office/powerpoint/2010/main" val="1411527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have pains so sharp that we mutilate our bodies to match.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We bear needs so deep that we idolize animals and imitate their appetites.  We wear eyes so hungry and mouths so angry that we squeeze the trigger and open fire before we’ve even seen the target as friend or foe.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We carry grief so heavy and guilt so haunting that we believe it freedom to end our own lives.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We haul fear so chilling and failure so choking that we tolerate terminating our sons and daughters and advocate euthanizing our mothers and fathers.  We hold hearts so broken and divided that we accept lust rather than aspiring to love.  We drag underbellies so vulnerable and blindsides so exposed that we separate children from marriage.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We lug spines so stiffened and skin so hardened that we settle for human rights instead of insisting on heaven’s gifts.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We host consciences so ruthless and demons so legion that we substitute autonomy for community.  We tow priorities so demanding and plans so disappointing that they leave not even breathing room between us and any Ephesian arena or Middle Eastern battlefield.  Here we stand. </a:t>
            </a:r>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3199CD-3E1B-4AE6-990F-76F925F5EA9F}" type="slidenum">
              <a:rPr lang="en-US" smtClean="0"/>
              <a:t>5</a:t>
            </a:fld>
            <a:endParaRPr lang="en-US"/>
          </a:p>
        </p:txBody>
      </p:sp>
    </p:spTree>
    <p:extLst>
      <p:ext uri="{BB962C8B-B14F-4D97-AF65-F5344CB8AC3E}">
        <p14:creationId xmlns:p14="http://schemas.microsoft.com/office/powerpoint/2010/main" val="2092882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Yet where we are isn’t half as horrifying as who we are.  Who we are makes it worse.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Lord God created this humankind of ours male and female in His own image.  Father, Son, and Spirit made us each a little lower than the heavenly beings.  We should know better.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But our flesh and blood lies fallen, and our bodies and spirits have been left broken.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We have become both victims and culprits of violence against life.  We have grown compromised, conditioned by our cultures of death.  We have gotten ourselves impaired, captive to sinful selfishness, whatever our state or shape or stage, from fertilization to final breath, heartbeat, and brainwave.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Nobody comes holier or worthier than the rest.  No life proves more qualified or dignified.  None of us stands isolated and independent of one another or harmlessly affecting only ourselves.  We arrive, exist, and expire as neighbors by nature and brothers and sisters by birth whether we like it or not.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We all require armor, a Savior, deliverance, redemption.  We all crave compassion, forgiveness, mercy, grace.  Here we stand. </a:t>
            </a:r>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3199CD-3E1B-4AE6-990F-76F925F5EA9F}" type="slidenum">
              <a:rPr lang="en-US" smtClean="0"/>
              <a:t>6</a:t>
            </a:fld>
            <a:endParaRPr lang="en-US"/>
          </a:p>
        </p:txBody>
      </p:sp>
    </p:spTree>
    <p:extLst>
      <p:ext uri="{BB962C8B-B14F-4D97-AF65-F5344CB8AC3E}">
        <p14:creationId xmlns:p14="http://schemas.microsoft.com/office/powerpoint/2010/main" val="998933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do not stand alone.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We never stand alone.  You do not get to stand alone, but you do not have to stand alone.  Another One stands in your place.  He has armor.  He brings armor, and He gives armor, because He is armor.  Jesus Christ is the armor of God, the whole armor of God, for you and for us all.  He shelters, sustains, protects, and defends any who have not and cannot for ourselves.  The Lord will fight for you, and you have only to be still.  Fear not, stand firm, and behold the salvation the Lord works for you today. </a:t>
            </a:r>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His etched brow arrays the confused one with a helmet of God’s paradise-opening incarnate presence that reaches her even in pain and need.  His weeping eyes outfit the compromised person with a visor of God’s account-balancing obedient servanthood that touches her especially in hunger and anger.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The naked breast of Jesus clothes the conscience-laden spirit with a vest of God’s criminal-forgiving peace that takes him from his grief and guilt.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The outstretched arms of Jesus cover the unborn soul with a sleeve of God’s victim-favoring faithfulness that rescues us from fear and failure.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His pierced hands drape the elderly individual with a glove of God’s punishment-suffering passion that releases us from broken hearts and burning lusts. </a:t>
            </a:r>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3199CD-3E1B-4AE6-990F-76F925F5EA9F}" type="slidenum">
              <a:rPr lang="en-US" smtClean="0"/>
              <a:t>7</a:t>
            </a:fld>
            <a:endParaRPr lang="en-US"/>
          </a:p>
        </p:txBody>
      </p:sp>
    </p:spTree>
    <p:extLst>
      <p:ext uri="{BB962C8B-B14F-4D97-AF65-F5344CB8AC3E}">
        <p14:creationId xmlns:p14="http://schemas.microsoft.com/office/powerpoint/2010/main" val="1617679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bare shoulders of Jesus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dress the impaired life with God’s wrath-satisfying righteous sacrifice like a shield that liberates us from our pride and priorities’ lies and from our lacking plans and capacities.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His punctured heart wraps the raw being with God’s wrongs-redeeming resurrection power like a jacket that frees you from keeping score.  His bruised heels equip those who are abandoned with God’s debt-settling salvation like boots that spare you from using each other and proving yourselves.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The torn flesh of Jesus endows any who are bedeviled with God’s unconditionally-accepting truth like chainmail that embraces them also out of their sin and death.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His shed blood arms all who are vulnerable with God’s life-justifying Word like medicine that cradles them away from the Devil and hell.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Because Jesus stands here, here we stand, every human being precious at every stage in every state, no matter what she’s done, no matter what he can’t do.  Jesus is why we stand, and we stand in Christ with the many blessings of abundant and everlasting life. </a:t>
            </a:r>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3199CD-3E1B-4AE6-990F-76F925F5EA9F}" type="slidenum">
              <a:rPr lang="en-US" smtClean="0"/>
              <a:t>8</a:t>
            </a:fld>
            <a:endParaRPr lang="en-US"/>
          </a:p>
        </p:txBody>
      </p:sp>
    </p:spTree>
    <p:extLst>
      <p:ext uri="{BB962C8B-B14F-4D97-AF65-F5344CB8AC3E}">
        <p14:creationId xmlns:p14="http://schemas.microsoft.com/office/powerpoint/2010/main" val="490021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see where we stand because He shows us.  We face who we are because He declares it.  We know why we stand because He shares it.  And now we know how we’re here because He demonstrates that as well.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We stand upon the promises of God’s own very Word and not under popular opinion or conventional wisdom.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We stand with you because of the Church’s ministry </a:t>
            </a:r>
            <a:r>
              <a:rPr lang="en-US" sz="1200" kern="1200">
                <a:solidFill>
                  <a:schemeClr val="tx1"/>
                </a:solidFill>
                <a:effectLst/>
                <a:latin typeface="+mn-lt"/>
                <a:ea typeface="+mn-ea"/>
                <a:cs typeface="+mn-cs"/>
              </a:rPr>
              <a:t>and brotherhood </a:t>
            </a:r>
            <a:r>
              <a:rPr lang="en-US" sz="1200" kern="1200" dirty="0">
                <a:solidFill>
                  <a:schemeClr val="tx1"/>
                </a:solidFill>
                <a:effectLst/>
                <a:latin typeface="+mn-lt"/>
                <a:ea typeface="+mn-ea"/>
                <a:cs typeface="+mn-cs"/>
              </a:rPr>
              <a:t>and not by the culture’s impulses or bandwagons.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You stand claimed and positioned in this Baptismal Sacrament, crowned and preserved through this Holy Communion.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You stand with us among grace rather than atop works, amid faith instead of about feelings.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Here we stand, five centuries on, two millennia after, and since creation until second coming, between the multitudes of faithful Christians across time and millions of forgiven children around the world, beside Christ Jesus our Savior and behind God as Father. </a:t>
            </a:r>
            <a:r>
              <a:rPr lang="en-US" sz="1200" b="1" kern="1200" dirty="0">
                <a:solidFill>
                  <a:schemeClr val="tx1"/>
                </a:solidFill>
                <a:effectLst/>
                <a:latin typeface="+mn-lt"/>
                <a:ea typeface="+mn-ea"/>
                <a:cs typeface="+mn-cs"/>
              </a:rPr>
              <a:t>[click]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3199CD-3E1B-4AE6-990F-76F925F5EA9F}" type="slidenum">
              <a:rPr lang="en-US" smtClean="0"/>
              <a:t>9</a:t>
            </a:fld>
            <a:endParaRPr lang="en-US"/>
          </a:p>
        </p:txBody>
      </p:sp>
    </p:spTree>
    <p:extLst>
      <p:ext uri="{BB962C8B-B14F-4D97-AF65-F5344CB8AC3E}">
        <p14:creationId xmlns:p14="http://schemas.microsoft.com/office/powerpoint/2010/main" val="1764119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we stand, neither stampeding nor strutting.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Here we stand in joy and not out of anger, in hope and not out of fear, </a:t>
            </a:r>
            <a:r>
              <a:rPr lang="en-US" sz="1200" b="1" kern="1200" dirty="0">
                <a:solidFill>
                  <a:schemeClr val="tx1"/>
                </a:solidFill>
                <a:effectLst/>
                <a:latin typeface="+mn-lt"/>
                <a:ea typeface="+mn-ea"/>
                <a:cs typeface="+mn-cs"/>
              </a:rPr>
              <a:t>[click] </a:t>
            </a:r>
            <a:r>
              <a:rPr lang="en-US" sz="1200" kern="1200" dirty="0">
                <a:solidFill>
                  <a:schemeClr val="tx1"/>
                </a:solidFill>
                <a:effectLst/>
                <a:latin typeface="+mn-lt"/>
                <a:ea typeface="+mn-ea"/>
                <a:cs typeface="+mn-cs"/>
              </a:rPr>
              <a:t>because we stand to forgive and not compare, to save and not compete.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Here we stand to relieve and release, not to accuse, because stand to listen, assist, accompany, embrace, and befriend, not to attack.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Here we stand speaking truth and sharing love, because we stand overcoming sin and selfishness, death and the Devil, and not against one another.  Here we stand firm but gentle, strong but humble, even after so long and before such odds. </a:t>
            </a:r>
            <a:r>
              <a:rPr lang="en-US" sz="1200" b="1" kern="1200" dirty="0">
                <a:solidFill>
                  <a:schemeClr val="tx1"/>
                </a:solidFill>
                <a:effectLst/>
                <a:latin typeface="+mn-lt"/>
                <a:ea typeface="+mn-ea"/>
                <a:cs typeface="+mn-cs"/>
              </a:rPr>
              <a:t>[click]</a:t>
            </a:r>
            <a:r>
              <a:rPr lang="en-US" sz="1200" kern="1200" dirty="0">
                <a:solidFill>
                  <a:schemeClr val="tx1"/>
                </a:solidFill>
                <a:effectLst/>
                <a:latin typeface="+mn-lt"/>
                <a:ea typeface="+mn-ea"/>
                <a:cs typeface="+mn-cs"/>
              </a:rPr>
              <a:t> Here we stand, Gospel-motivated voices, Lutherans For Life, because we can do no other, God help us.  Amen. </a:t>
            </a:r>
            <a:r>
              <a:rPr lang="en-US" sz="1200" b="1" kern="1200" dirty="0">
                <a:solidFill>
                  <a:schemeClr val="tx1"/>
                </a:solidFill>
                <a:effectLst/>
                <a:latin typeface="+mn-lt"/>
                <a:ea typeface="+mn-ea"/>
                <a:cs typeface="+mn-cs"/>
              </a:rPr>
              <a:t>[click-end]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93199CD-3E1B-4AE6-990F-76F925F5EA9F}" type="slidenum">
              <a:rPr lang="en-US" smtClean="0"/>
              <a:t>10</a:t>
            </a:fld>
            <a:endParaRPr lang="en-US"/>
          </a:p>
        </p:txBody>
      </p:sp>
    </p:spTree>
    <p:extLst>
      <p:ext uri="{BB962C8B-B14F-4D97-AF65-F5344CB8AC3E}">
        <p14:creationId xmlns:p14="http://schemas.microsoft.com/office/powerpoint/2010/main" val="26523902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
              <a:srgbClr val="06171C"/>
            </a:gs>
            <a:gs pos="100000">
              <a:srgbClr val="134251"/>
            </a:gs>
            <a:gs pos="65000">
              <a:srgbClr val="134251"/>
            </a:gs>
          </a:gsLst>
          <a:lin ang="13500000" scaled="0"/>
        </a:gradFill>
        <a:effectLst/>
      </p:bgPr>
    </p:bg>
    <p:spTree>
      <p:nvGrpSpPr>
        <p:cNvPr id="1" name=""/>
        <p:cNvGrpSpPr/>
        <p:nvPr/>
      </p:nvGrpSpPr>
      <p:grpSpPr>
        <a:xfrm>
          <a:off x="0" y="0"/>
          <a:ext cx="0" cy="0"/>
          <a:chOff x="0" y="0"/>
          <a:chExt cx="0" cy="0"/>
        </a:xfrm>
      </p:grpSpPr>
      <p:pic>
        <p:nvPicPr>
          <p:cNvPr id="9" name="Picture 8" descr="Large ocean wave" title="Ocean Wav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 y="0"/>
            <a:ext cx="6551612" cy="6857942"/>
          </a:xfrm>
          <a:prstGeom prst="rect">
            <a:avLst/>
          </a:prstGeom>
        </p:spPr>
      </p:pic>
      <p:sp>
        <p:nvSpPr>
          <p:cNvPr id="8" name="Rectangle 7"/>
          <p:cNvSpPr/>
          <p:nvPr/>
        </p:nvSpPr>
        <p:spPr>
          <a:xfrm>
            <a:off x="6094411" y="0"/>
            <a:ext cx="45720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7008813" y="1600200"/>
            <a:ext cx="4572001" cy="3733800"/>
          </a:xfrm>
        </p:spPr>
        <p:txBody>
          <a:bodyPr anchor="b">
            <a:normAutofit/>
          </a:bodyPr>
          <a:lstStyle>
            <a:lvl1pPr>
              <a:lnSpc>
                <a:spcPct val="80000"/>
              </a:lnSpc>
              <a:defRPr sz="5400">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7008813" y="5562599"/>
            <a:ext cx="4571999" cy="835025"/>
          </a:xfrm>
        </p:spPr>
        <p:txBody>
          <a:bodyPr>
            <a:normAutofit/>
          </a:bodyPr>
          <a:lstStyle>
            <a:lvl1pPr marL="0" indent="0" algn="l">
              <a:spcBef>
                <a:spcPts val="0"/>
              </a:spcBef>
              <a:buNone/>
              <a:defRPr sz="2000" cap="none"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8/17/2016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609600"/>
            <a:ext cx="1981201"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2" y="609600"/>
            <a:ext cx="7391399"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8/17/2016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t>8/17/2016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10000">
              <a:srgbClr val="06171C"/>
            </a:gs>
            <a:gs pos="100000">
              <a:srgbClr val="134251"/>
            </a:gs>
            <a:gs pos="65000">
              <a:srgbClr val="134251"/>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36812" y="1616074"/>
            <a:ext cx="7315198" cy="2727325"/>
          </a:xfrm>
        </p:spPr>
        <p:txBody>
          <a:bodyPr anchor="b">
            <a:normAutofit/>
          </a:bodyPr>
          <a:lstStyle>
            <a:lvl1pPr algn="l">
              <a:lnSpc>
                <a:spcPct val="8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2436814" y="4495800"/>
            <a:ext cx="7315198" cy="1673225"/>
          </a:xfrm>
        </p:spPr>
        <p:txBody>
          <a:bodyPr anchor="t">
            <a:normAutofit/>
          </a:bodyPr>
          <a:lstStyle>
            <a:lvl1pPr marL="0" indent="0">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F41C87-7AD9-4845-A077-840E4A0F3F06}" type="datetimeFigureOut">
              <a:rPr lang="en-US"/>
              <a:t>8/17/2016</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979613" y="1828800"/>
            <a:ext cx="4419599" cy="4419600"/>
          </a:xfrm>
        </p:spPr>
        <p:txBody>
          <a:bodyPr>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704015" y="1828800"/>
            <a:ext cx="4419600" cy="4419600"/>
          </a:xfrm>
        </p:spPr>
        <p:txBody>
          <a:bodyPr>
            <a:normAutofit/>
          </a:bodyPr>
          <a:lstStyle>
            <a:lvl1pPr>
              <a:defRPr sz="2400"/>
            </a:lvl1pPr>
            <a:lvl2pPr>
              <a:defRPr sz="2000"/>
            </a:lvl2pPr>
            <a:lvl3pPr>
              <a:defRPr sz="1800"/>
            </a:lvl3pPr>
            <a:lvl4pPr>
              <a:defRPr sz="1600"/>
            </a:lvl4pPr>
            <a:lvl5pPr>
              <a:defRPr sz="1600"/>
            </a:lvl5pPr>
            <a:lvl6pPr marL="2057400">
              <a:defRPr sz="1600"/>
            </a:lvl6pPr>
            <a:lvl7pPr marL="2057400">
              <a:defRPr sz="1600"/>
            </a:lvl7pPr>
            <a:lvl8pPr marL="2057400">
              <a:defRPr sz="1600"/>
            </a:lvl8pPr>
            <a:lvl9pPr marL="205740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03F41C87-7AD9-4845-A077-840E4A0F3F06}" type="datetimeFigureOut">
              <a:rPr lang="en-US"/>
              <a:t>8/17/2016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978022" y="1828800"/>
            <a:ext cx="4416552"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978022" y="2743200"/>
            <a:ext cx="4416552" cy="3505200"/>
          </a:xfrm>
        </p:spPr>
        <p:txBody>
          <a:bodyPr>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705472" y="1828800"/>
            <a:ext cx="4416552" cy="838200"/>
          </a:xfrm>
        </p:spPr>
        <p:txBody>
          <a:bodyPr anchor="ctr">
            <a:noAutofit/>
          </a:bodyPr>
          <a:lstStyle>
            <a:lvl1pPr marL="0" indent="0">
              <a:spcBef>
                <a:spcPts val="0"/>
              </a:spcBef>
              <a:buNone/>
              <a:defRPr sz="24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705472" y="2743200"/>
            <a:ext cx="4416552" cy="3505200"/>
          </a:xfrm>
        </p:spPr>
        <p:txBody>
          <a:bodyPr>
            <a:normAutofit/>
          </a:bodyPr>
          <a:lstStyle>
            <a:lvl1pPr>
              <a:defRPr sz="2000"/>
            </a:lvl1pPr>
            <a:lvl2pPr>
              <a:defRPr sz="1800"/>
            </a:lvl2pPr>
            <a:lvl3pPr>
              <a:defRPr sz="1600"/>
            </a:lvl3pPr>
            <a:lvl4pPr>
              <a:defRPr sz="1400"/>
            </a:lvl4pPr>
            <a:lvl5pPr marL="2057400">
              <a:defRPr sz="1400"/>
            </a:lvl5pPr>
            <a:lvl6pPr marL="2057400">
              <a:defRPr sz="1400"/>
            </a:lvl6pPr>
            <a:lvl7pPr marL="2057400">
              <a:defRPr sz="1400"/>
            </a:lvl7pPr>
            <a:lvl8pPr marL="2057400">
              <a:defRPr sz="1400"/>
            </a:lvl8pPr>
            <a:lvl9pPr marL="2057400">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03F41C87-7AD9-4845-A077-840E4A0F3F06}" type="datetimeFigureOut">
              <a:rPr lang="en-US"/>
              <a:t>8/17/2016</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03F41C87-7AD9-4845-A077-840E4A0F3F06}" type="datetimeFigureOut">
              <a:rPr lang="en-US"/>
              <a:t>8/17/2016</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descr="Large ocean wave (semitransparent)" title="Ocean Wav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56"/>
            <a:ext cx="12188824" cy="6857887"/>
          </a:xfrm>
          <a:prstGeom prst="rect">
            <a:avLst/>
          </a:prstGeom>
        </p:spPr>
      </p:pic>
      <p:sp>
        <p:nvSpPr>
          <p:cNvPr id="2" name="Date Placeholder 1"/>
          <p:cNvSpPr>
            <a:spLocks noGrp="1"/>
          </p:cNvSpPr>
          <p:nvPr>
            <p:ph type="dt" sz="half" idx="10"/>
          </p:nvPr>
        </p:nvSpPr>
        <p:spPr/>
        <p:txBody>
          <a:bodyPr/>
          <a:lstStyle/>
          <a:p>
            <a:fld id="{03F41C87-7AD9-4845-A077-840E4A0F3F06}" type="datetimeFigureOut">
              <a:rPr lang="en-US"/>
              <a:t>8/17/2016</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9613" y="588963"/>
            <a:ext cx="3657600" cy="2840037"/>
          </a:xfrm>
        </p:spPr>
        <p:txBody>
          <a:bodyPr anchor="b">
            <a:noAutofit/>
          </a:bodyPr>
          <a:lstStyle>
            <a:lvl1pPr algn="l">
              <a:lnSpc>
                <a:spcPct val="80000"/>
              </a:lnSpc>
              <a:defRPr sz="3600" b="0">
                <a:solidFill>
                  <a:schemeClr val="tx1"/>
                </a:solidFill>
              </a:defRPr>
            </a:lvl1pPr>
          </a:lstStyle>
          <a:p>
            <a:r>
              <a:rPr lang="en-US"/>
              <a:t>Click to edit Master title style</a:t>
            </a:r>
            <a:endParaRPr/>
          </a:p>
        </p:txBody>
      </p:sp>
      <p:sp>
        <p:nvSpPr>
          <p:cNvPr id="3" name="Content Placeholder 2"/>
          <p:cNvSpPr>
            <a:spLocks noGrp="1"/>
          </p:cNvSpPr>
          <p:nvPr>
            <p:ph idx="1"/>
          </p:nvPr>
        </p:nvSpPr>
        <p:spPr>
          <a:xfrm>
            <a:off x="6094414" y="588963"/>
            <a:ext cx="5486400" cy="558006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979613" y="3581399"/>
            <a:ext cx="3657600" cy="2587625"/>
          </a:xfrm>
        </p:spPr>
        <p:txBody>
          <a:bodyPr>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t>8/17/2016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6094461" y="588963"/>
            <a:ext cx="5486352" cy="5580062"/>
          </a:xfrm>
          <a:prstGeom prst="rect">
            <a:avLst/>
          </a:prstGeom>
          <a:solidFill>
            <a:srgbClr val="1B5D7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Picture Placeholder 2"/>
          <p:cNvSpPr>
            <a:spLocks noGrp="1"/>
          </p:cNvSpPr>
          <p:nvPr>
            <p:ph type="pic" idx="1"/>
          </p:nvPr>
        </p:nvSpPr>
        <p:spPr>
          <a:xfrm>
            <a:off x="6307494" y="805658"/>
            <a:ext cx="5060286" cy="5146672"/>
          </a:xfrm>
          <a:solidFill>
            <a:schemeClr val="bg2"/>
          </a:solidFill>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2" name="Title 1"/>
          <p:cNvSpPr>
            <a:spLocks noGrp="1"/>
          </p:cNvSpPr>
          <p:nvPr>
            <p:ph type="title"/>
          </p:nvPr>
        </p:nvSpPr>
        <p:spPr>
          <a:xfrm>
            <a:off x="1979613" y="588963"/>
            <a:ext cx="3657600" cy="2840038"/>
          </a:xfrm>
        </p:spPr>
        <p:txBody>
          <a:bodyPr anchor="b">
            <a:normAutofit/>
          </a:bodyPr>
          <a:lstStyle>
            <a:lvl1pPr algn="l">
              <a:lnSpc>
                <a:spcPct val="80000"/>
              </a:lnSpc>
              <a:defRPr sz="3600"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979613" y="3581399"/>
            <a:ext cx="3657600" cy="2587625"/>
          </a:xfrm>
        </p:spPr>
        <p:txBody>
          <a:bodyPr>
            <a:normAutofit/>
          </a:bodyPr>
          <a:lstStyle>
            <a:lvl1pPr marL="0" indent="0">
              <a:lnSpc>
                <a:spcPct val="11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pPr/>
              <a:t>8/17/2016</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rgbClr val="06171C"/>
            </a:gs>
            <a:gs pos="100000">
              <a:srgbClr val="134251"/>
            </a:gs>
            <a:gs pos="65000">
              <a:srgbClr val="134251"/>
            </a:gs>
          </a:gsLst>
          <a:lin ang="8100000" scaled="1"/>
          <a:tileRect/>
        </a:gradFill>
        <a:effectLst/>
      </p:bgPr>
    </p:bg>
    <p:spTree>
      <p:nvGrpSpPr>
        <p:cNvPr id="1" name=""/>
        <p:cNvGrpSpPr/>
        <p:nvPr/>
      </p:nvGrpSpPr>
      <p:grpSpPr>
        <a:xfrm>
          <a:off x="0" y="0"/>
          <a:ext cx="0" cy="0"/>
          <a:chOff x="0" y="0"/>
          <a:chExt cx="0" cy="0"/>
        </a:xfrm>
      </p:grpSpPr>
      <p:pic>
        <p:nvPicPr>
          <p:cNvPr id="7" name="Picture 6" descr="Large ocean wave (semitransparent)" title="Ocean Wave"/>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 y="56"/>
            <a:ext cx="12188824" cy="6857887"/>
          </a:xfrm>
          <a:prstGeom prst="rect">
            <a:avLst/>
          </a:prstGeom>
        </p:spPr>
      </p:pic>
      <p:pic>
        <p:nvPicPr>
          <p:cNvPr id="10" name="Picture 9" descr="Large ocean wave" title="Ocean Wave"/>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1" y="0"/>
            <a:ext cx="1234758" cy="6857942"/>
          </a:xfrm>
          <a:prstGeom prst="rect">
            <a:avLst/>
          </a:prstGeom>
        </p:spPr>
      </p:pic>
      <p:sp>
        <p:nvSpPr>
          <p:cNvPr id="9" name="Rectangle 8"/>
          <p:cNvSpPr/>
          <p:nvPr/>
        </p:nvSpPr>
        <p:spPr>
          <a:xfrm>
            <a:off x="1006156" y="0"/>
            <a:ext cx="228601" cy="6858000"/>
          </a:xfrm>
          <a:prstGeom prst="rect">
            <a:avLst/>
          </a:prstGeom>
          <a:solidFill>
            <a:srgbClr val="13425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979612" y="381000"/>
            <a:ext cx="9144001" cy="12192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979612" y="1828800"/>
            <a:ext cx="9144001" cy="4419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228011" y="6400800"/>
            <a:ext cx="1548659"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03F41C87-7AD9-4845-A077-840E4A0F3F06}" type="datetimeFigureOut">
              <a:rPr lang="en-US"/>
              <a:pPr/>
              <a:t>8/17/2016</a:t>
            </a:fld>
            <a:endParaRPr/>
          </a:p>
        </p:txBody>
      </p:sp>
      <p:sp>
        <p:nvSpPr>
          <p:cNvPr id="5" name="Footer Placeholder 4"/>
          <p:cNvSpPr>
            <a:spLocks noGrp="1"/>
          </p:cNvSpPr>
          <p:nvPr>
            <p:ph type="ftr" sz="quarter" idx="3"/>
          </p:nvPr>
        </p:nvSpPr>
        <p:spPr>
          <a:xfrm>
            <a:off x="1979611" y="6400800"/>
            <a:ext cx="5954834" cy="276228"/>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10056811" y="6400800"/>
            <a:ext cx="1066802" cy="276228"/>
          </a:xfrm>
          <a:prstGeom prst="rect">
            <a:avLst/>
          </a:prstGeom>
        </p:spPr>
        <p:txBody>
          <a:bodyPr vert="horz" lIns="91440" tIns="45720" rIns="91440" bIns="45720" rtlCol="0" anchor="ctr"/>
          <a:lstStyle>
            <a:lvl1pPr algn="r">
              <a:defRPr sz="1000">
                <a:solidFill>
                  <a:schemeClr val="tx1">
                    <a:tint val="75000"/>
                  </a:schemeClr>
                </a:solidFill>
              </a:defRPr>
            </a:lvl1pPr>
          </a:lstStyle>
          <a:p>
            <a:fld id="{2A013F82-EE5E-44EE-A61D-E31C6657F26F}" type="slidenum">
              <a:rPr/>
              <a:pPr/>
              <a:t>‹#›</a:t>
            </a:fld>
            <a:endParaRPr/>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SzPct val="80000"/>
        <a:buFont typeface="Arial"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SzPct val="80000"/>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600"/>
        </a:spcBef>
        <a:buSzPct val="8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http://www.lutheransforlife.org/" TargetMode="External"/><Relationship Id="rId5" Type="http://schemas.openxmlformats.org/officeDocument/2006/relationships/image" Target="../media/image8.png"/><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hyperlink" Target="http://www.lutheransforlife.org/" TargetMode="External"/><Relationship Id="rId5" Type="http://schemas.openxmlformats.org/officeDocument/2006/relationships/image" Target="../media/image8.pn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http://www.lutheransforlife.org/" TargetMode="External"/><Relationship Id="rId5" Type="http://schemas.openxmlformats.org/officeDocument/2006/relationships/image" Target="../media/image8.pn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hyperlink" Target="http://www.lutheransforlife.org/" TargetMode="External"/><Relationship Id="rId5" Type="http://schemas.openxmlformats.org/officeDocument/2006/relationships/image" Target="../media/image8.pn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http://www.lutheransforlife.org/" TargetMode="External"/><Relationship Id="rId5" Type="http://schemas.openxmlformats.org/officeDocument/2006/relationships/image" Target="../media/image8.png"/><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www.lutheransforlife.org/" TargetMode="External"/><Relationship Id="rId5" Type="http://schemas.openxmlformats.org/officeDocument/2006/relationships/image" Target="../media/image8.pn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http://www.lutheransforlife.org/" TargetMode="External"/><Relationship Id="rId5" Type="http://schemas.openxmlformats.org/officeDocument/2006/relationships/image" Target="../media/image8.pn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http://www.lutheransforlife.org/" TargetMode="External"/><Relationship Id="rId5" Type="http://schemas.openxmlformats.org/officeDocument/2006/relationships/image" Target="../media/image8.png"/><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7008813" y="1600200"/>
            <a:ext cx="4800599" cy="3733800"/>
          </a:xfrm>
        </p:spPr>
        <p:txBody>
          <a:bodyPr>
            <a:normAutofit/>
          </a:bodyPr>
          <a:lstStyle/>
          <a:p>
            <a:r>
              <a:rPr lang="en-US" sz="5000" dirty="0"/>
              <a:t>Here We Stand</a:t>
            </a:r>
          </a:p>
        </p:txBody>
      </p:sp>
      <p:sp>
        <p:nvSpPr>
          <p:cNvPr id="4" name="Subtitle 3"/>
          <p:cNvSpPr>
            <a:spLocks noGrp="1"/>
          </p:cNvSpPr>
          <p:nvPr>
            <p:ph type="subTitle" idx="1"/>
          </p:nvPr>
        </p:nvSpPr>
        <p:spPr>
          <a:xfrm>
            <a:off x="7037688" y="5334000"/>
            <a:ext cx="4571999" cy="835025"/>
          </a:xfrm>
        </p:spPr>
        <p:txBody>
          <a:bodyPr/>
          <a:lstStyle/>
          <a:p>
            <a:r>
              <a:rPr lang="it-IT" dirty="0"/>
              <a:t>Ephesians 6:11-18</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How We Stand</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2750" t="12414" r="6493" b="690"/>
          <a:stretch/>
        </p:blipFill>
        <p:spPr>
          <a:xfrm>
            <a:off x="9354683" y="1600200"/>
            <a:ext cx="2454730" cy="3124200"/>
          </a:xfrm>
          <a:prstGeom prst="rect">
            <a:avLst/>
          </a:prstGeom>
          <a:solidFill>
            <a:srgbClr val="FFFFFF">
              <a:shade val="85000"/>
            </a:srgbClr>
          </a:solidFill>
          <a:ln w="88900" cap="sq">
            <a:solidFill>
              <a:schemeClr val="bg2">
                <a:lumMod val="90000"/>
                <a:lumOff val="1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4683" y="4845503"/>
            <a:ext cx="2454730" cy="1841048"/>
          </a:xfrm>
          <a:prstGeom prst="rect">
            <a:avLst/>
          </a:prstGeom>
          <a:solidFill>
            <a:srgbClr val="FFFFFF">
              <a:shade val="85000"/>
            </a:srgbClr>
          </a:solidFill>
          <a:ln w="88900" cap="sq">
            <a:solidFill>
              <a:schemeClr val="bg2">
                <a:lumMod val="90000"/>
                <a:lumOff val="1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1598612" y="1640919"/>
            <a:ext cx="7239000" cy="3477875"/>
          </a:xfrm>
          <a:prstGeom prst="rect">
            <a:avLst/>
          </a:prstGeom>
          <a:noFill/>
        </p:spPr>
        <p:txBody>
          <a:bodyPr wrap="square" rtlCol="0">
            <a:spAutoFit/>
          </a:bodyPr>
          <a:lstStyle/>
          <a:p>
            <a:pPr marL="342900" indent="-342900">
              <a:lnSpc>
                <a:spcPct val="150000"/>
              </a:lnSpc>
              <a:spcBef>
                <a:spcPts val="1200"/>
              </a:spcBef>
              <a:buSzPct val="150000"/>
              <a:buBlip>
                <a:blip r:embed="rId5"/>
              </a:buBlip>
            </a:pPr>
            <a:r>
              <a:rPr lang="en-US" sz="2400" dirty="0"/>
              <a:t>in joy and hope, not fear and anger</a:t>
            </a:r>
          </a:p>
          <a:p>
            <a:pPr marL="342900" indent="-342900">
              <a:lnSpc>
                <a:spcPct val="150000"/>
              </a:lnSpc>
              <a:spcBef>
                <a:spcPts val="1200"/>
              </a:spcBef>
              <a:buSzPct val="150000"/>
              <a:buBlip>
                <a:blip r:embed="rId5"/>
              </a:buBlip>
            </a:pPr>
            <a:r>
              <a:rPr lang="en-US" sz="2400" dirty="0"/>
              <a:t>for forgiving and saving, not competing</a:t>
            </a:r>
          </a:p>
          <a:p>
            <a:pPr marL="342900" indent="-342900">
              <a:lnSpc>
                <a:spcPct val="150000"/>
              </a:lnSpc>
              <a:spcBef>
                <a:spcPts val="1200"/>
              </a:spcBef>
              <a:buSzPct val="150000"/>
              <a:buBlip>
                <a:blip r:embed="rId5"/>
              </a:buBlip>
            </a:pPr>
            <a:r>
              <a:rPr lang="en-US" sz="2400" dirty="0"/>
              <a:t>to relieve and befriend, not accuse or attack</a:t>
            </a:r>
          </a:p>
          <a:p>
            <a:pPr marL="342900" indent="-342900">
              <a:lnSpc>
                <a:spcPct val="150000"/>
              </a:lnSpc>
              <a:spcBef>
                <a:spcPts val="1200"/>
              </a:spcBef>
              <a:buSzPct val="150000"/>
              <a:buBlip>
                <a:blip r:embed="rId5"/>
              </a:buBlip>
            </a:pPr>
            <a:r>
              <a:rPr lang="en-US" sz="2400" dirty="0"/>
              <a:t>speaking truth and sharing love</a:t>
            </a:r>
          </a:p>
          <a:p>
            <a:pPr marL="342900" indent="-342900">
              <a:lnSpc>
                <a:spcPct val="150000"/>
              </a:lnSpc>
              <a:spcBef>
                <a:spcPts val="1200"/>
              </a:spcBef>
              <a:buSzPct val="150000"/>
              <a:buBlip>
                <a:blip r:embed="rId5"/>
              </a:buBlip>
            </a:pPr>
            <a:r>
              <a:rPr lang="en-US" sz="2400" dirty="0"/>
              <a:t>Gospel-motivated Lutheran voices For Life</a:t>
            </a:r>
          </a:p>
        </p:txBody>
      </p:sp>
      <p:pic>
        <p:nvPicPr>
          <p:cNvPr id="9" name="Picture 2" descr="http://www.lutheransforlife.org/_img/h1_logo.png">
            <a:hlinkClick r:id="rId6" tooltip="Lutherans For Lif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75837" y="282462"/>
            <a:ext cx="1933575" cy="876300"/>
          </a:xfrm>
          <a:prstGeom prst="rect">
            <a:avLst/>
          </a:prstGeom>
          <a:noFill/>
          <a:extLst/>
        </p:spPr>
      </p:pic>
      <p:sp>
        <p:nvSpPr>
          <p:cNvPr id="10" name="TextBox 9"/>
          <p:cNvSpPr txBox="1"/>
          <p:nvPr/>
        </p:nvSpPr>
        <p:spPr>
          <a:xfrm>
            <a:off x="1217612" y="6421104"/>
            <a:ext cx="6918036" cy="400110"/>
          </a:xfrm>
          <a:prstGeom prst="rect">
            <a:avLst/>
          </a:prstGeom>
          <a:noFill/>
        </p:spPr>
        <p:txBody>
          <a:bodyPr wrap="square" rtlCol="0">
            <a:spAutoFit/>
          </a:bodyPr>
          <a:lstStyle/>
          <a:p>
            <a:r>
              <a:rPr lang="en-US" sz="2000" dirty="0">
                <a:solidFill>
                  <a:srgbClr val="0099DA"/>
                </a:solidFill>
                <a:latin typeface="Galliard BT" panose="0202060206050B020A04" pitchFamily="18" charset="0"/>
                <a:cs typeface="Times New Roman" panose="02020603050405020304" pitchFamily="18" charset="0"/>
              </a:rPr>
              <a:t>Equipping Lutherans to be Gospel-motivated voices For Life</a:t>
            </a:r>
          </a:p>
        </p:txBody>
      </p:sp>
    </p:spTree>
    <p:extLst>
      <p:ext uri="{BB962C8B-B14F-4D97-AF65-F5344CB8AC3E}">
        <p14:creationId xmlns:p14="http://schemas.microsoft.com/office/powerpoint/2010/main" val="341435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par>
                          <p:cTn id="8" fill="hold">
                            <p:stCondLst>
                              <p:cond delay="1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500"/>
                                        <p:tgtEl>
                                          <p:spTgt spid="5"/>
                                        </p:tgtEl>
                                      </p:cBhvr>
                                    </p:animEffect>
                                    <p:anim calcmode="lin" valueType="num">
                                      <p:cBhvr>
                                        <p:cTn id="12" dur="1500" fill="hold"/>
                                        <p:tgtEl>
                                          <p:spTgt spid="5"/>
                                        </p:tgtEl>
                                        <p:attrNameLst>
                                          <p:attrName>ppt_x</p:attrName>
                                        </p:attrNameLst>
                                      </p:cBhvr>
                                      <p:tavLst>
                                        <p:tav tm="0">
                                          <p:val>
                                            <p:strVal val="#ppt_x"/>
                                          </p:val>
                                        </p:tav>
                                        <p:tav tm="100000">
                                          <p:val>
                                            <p:strVal val="#ppt_x"/>
                                          </p:val>
                                        </p:tav>
                                      </p:tavLst>
                                    </p:anim>
                                    <p:anim calcmode="lin" valueType="num">
                                      <p:cBhvr>
                                        <p:cTn id="13" dur="1500" fill="hold"/>
                                        <p:tgtEl>
                                          <p:spTgt spid="5"/>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wipe(up)">
                                      <p:cBhvr>
                                        <p:cTn id="23" dur="10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wipe(up)">
                                      <p:cBhvr>
                                        <p:cTn id="28" dur="10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wipe(up)">
                                      <p:cBhvr>
                                        <p:cTn id="33" dur="1000"/>
                                        <p:tgtEl>
                                          <p:spTgt spid="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wipe(up)">
                                      <p:cBhvr>
                                        <p:cTn id="38" dur="1000"/>
                                        <p:tgtEl>
                                          <p:spTgt spid="8">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8">
                                            <p:txEl>
                                              <p:pRg st="4" end="4"/>
                                            </p:txEl>
                                          </p:spTgt>
                                        </p:tgtEl>
                                        <p:attrNameLst>
                                          <p:attrName>style.visibility</p:attrName>
                                        </p:attrNameLst>
                                      </p:cBhvr>
                                      <p:to>
                                        <p:strVal val="visible"/>
                                      </p:to>
                                    </p:set>
                                    <p:animEffect transition="in" filter="wipe(up)">
                                      <p:cBhvr>
                                        <p:cTn id="43"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val="0"/>
              </a:ext>
            </a:extLst>
          </a:blip>
          <a:srcRect b="7086"/>
          <a:stretch/>
        </p:blipFill>
        <p:spPr>
          <a:xfrm>
            <a:off x="7694612" y="304799"/>
            <a:ext cx="4143375" cy="3857907"/>
          </a:xfrm>
          <a:prstGeom prst="rect">
            <a:avLst/>
          </a:prstGeom>
          <a:solidFill>
            <a:srgbClr val="FFFFFF">
              <a:shade val="85000"/>
            </a:srgbClr>
          </a:solidFill>
          <a:ln w="88900" cap="sq">
            <a:solidFill>
              <a:schemeClr val="bg2">
                <a:lumMod val="90000"/>
                <a:lumOff val="1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4612" y="4296384"/>
            <a:ext cx="4143376" cy="2327343"/>
          </a:xfrm>
          <a:prstGeom prst="rect">
            <a:avLst/>
          </a:prstGeom>
          <a:solidFill>
            <a:srgbClr val="FFFFFF">
              <a:shade val="85000"/>
            </a:srgbClr>
          </a:solidFill>
          <a:ln w="88900" cap="sq">
            <a:solidFill>
              <a:schemeClr val="bg2">
                <a:lumMod val="90000"/>
                <a:lumOff val="1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p:cNvSpPr txBox="1"/>
          <p:nvPr/>
        </p:nvSpPr>
        <p:spPr>
          <a:xfrm>
            <a:off x="1446212" y="304799"/>
            <a:ext cx="6172200" cy="6318928"/>
          </a:xfrm>
          <a:prstGeom prst="rect">
            <a:avLst/>
          </a:prstGeom>
          <a:noFill/>
        </p:spPr>
        <p:txBody>
          <a:bodyPr wrap="square" rtlCol="0">
            <a:spAutoFit/>
          </a:bodyPr>
          <a:lstStyle/>
          <a:p>
            <a:endParaRPr lang="en-US" b="1" baseline="30000" dirty="0"/>
          </a:p>
          <a:p>
            <a:r>
              <a:rPr lang="en-US" sz="3200" b="1" baseline="30000" dirty="0"/>
              <a:t>Ephesians 6:11-18 (ESV)</a:t>
            </a:r>
            <a:endParaRPr lang="en-US" b="1" baseline="30000" dirty="0"/>
          </a:p>
          <a:p>
            <a:r>
              <a:rPr lang="en-US" b="1" baseline="30000" dirty="0"/>
              <a:t>11 </a:t>
            </a:r>
            <a:r>
              <a:rPr lang="en-US" dirty="0"/>
              <a:t>Put on the whole armor of God, that you may be able to stand against the schemes of the devil. </a:t>
            </a:r>
            <a:r>
              <a:rPr lang="en-US" b="1" baseline="30000" dirty="0"/>
              <a:t>12 </a:t>
            </a:r>
            <a:r>
              <a:rPr lang="en-US" dirty="0"/>
              <a:t>For we do not wrestle against flesh and blood, but against the rulers, against the authorities, against the cosmic powers over this present darkness, against the spiritual forces of evil in the heavenly places. </a:t>
            </a:r>
            <a:r>
              <a:rPr lang="en-US" b="1" baseline="30000" dirty="0"/>
              <a:t>13 </a:t>
            </a:r>
            <a:r>
              <a:rPr lang="en-US" dirty="0"/>
              <a:t>Therefore take up the whole armor of God, that you may be able to withstand in the evil day, and having done all, to stand firm. </a:t>
            </a:r>
            <a:r>
              <a:rPr lang="en-US" b="1" baseline="30000" dirty="0"/>
              <a:t>14 </a:t>
            </a:r>
            <a:r>
              <a:rPr lang="en-US" dirty="0"/>
              <a:t>Stand therefore, having fastened on the belt of truth, and having put on the breastplate of righteousness, </a:t>
            </a:r>
            <a:r>
              <a:rPr lang="en-US" b="1" baseline="30000" dirty="0"/>
              <a:t>15 </a:t>
            </a:r>
            <a:r>
              <a:rPr lang="en-US" dirty="0"/>
              <a:t>and, as shoes for your feet, having put on the readiness given by the gospel of peace. </a:t>
            </a:r>
            <a:r>
              <a:rPr lang="en-US" b="1" baseline="30000" dirty="0"/>
              <a:t>16 </a:t>
            </a:r>
            <a:r>
              <a:rPr lang="en-US" dirty="0"/>
              <a:t>In all circumstances take up the shield of faith, with which you can extinguish all the flaming darts of the evil one; </a:t>
            </a:r>
            <a:r>
              <a:rPr lang="en-US" b="1" baseline="30000" dirty="0"/>
              <a:t>17 </a:t>
            </a:r>
            <a:r>
              <a:rPr lang="en-US" dirty="0"/>
              <a:t>and take the helmet of salvation, and the sword of the Spirit, which is the word of God, </a:t>
            </a:r>
            <a:r>
              <a:rPr lang="en-US" b="1" baseline="30000" dirty="0"/>
              <a:t>18 </a:t>
            </a:r>
            <a:r>
              <a:rPr lang="en-US" dirty="0"/>
              <a:t>praying at all times in the Spirit, with all prayer and supplication. To that end keep alert with all perseverance, making supplication for all the saints.</a:t>
            </a:r>
          </a:p>
        </p:txBody>
      </p:sp>
    </p:spTree>
    <p:extLst>
      <p:ext uri="{BB962C8B-B14F-4D97-AF65-F5344CB8AC3E}">
        <p14:creationId xmlns:p14="http://schemas.microsoft.com/office/powerpoint/2010/main" val="3195812123"/>
      </p:ext>
    </p:extLst>
  </p:cSld>
  <p:clrMapOvr>
    <a:masterClrMapping/>
  </p:clrMapOvr>
  <mc:AlternateContent xmlns:mc="http://schemas.openxmlformats.org/markup-compatibility/2006" xmlns:p14="http://schemas.microsoft.com/office/powerpoint/2010/main">
    <mc:Choice Requires="p14">
      <p:transition spd="slow" p14:dur="25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500"/>
                                        <p:tgtEl>
                                          <p:spTgt spid="8"/>
                                        </p:tgtEl>
                                      </p:cBhvr>
                                    </p:animEffect>
                                    <p:anim calcmode="lin" valueType="num">
                                      <p:cBhvr>
                                        <p:cTn id="8" dur="1500" fill="hold"/>
                                        <p:tgtEl>
                                          <p:spTgt spid="8"/>
                                        </p:tgtEl>
                                        <p:attrNameLst>
                                          <p:attrName>ppt_x</p:attrName>
                                        </p:attrNameLst>
                                      </p:cBhvr>
                                      <p:tavLst>
                                        <p:tav tm="0">
                                          <p:val>
                                            <p:strVal val="#ppt_x"/>
                                          </p:val>
                                        </p:tav>
                                        <p:tav tm="100000">
                                          <p:val>
                                            <p:strVal val="#ppt_x"/>
                                          </p:val>
                                        </p:tav>
                                      </p:tavLst>
                                    </p:anim>
                                    <p:anim calcmode="lin" valueType="num">
                                      <p:cBhvr>
                                        <p:cTn id="9" dur="1500" fill="hold"/>
                                        <p:tgtEl>
                                          <p:spTgt spid="8"/>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500"/>
                                        <p:tgtEl>
                                          <p:spTgt spid="9"/>
                                        </p:tgtEl>
                                      </p:cBhvr>
                                    </p:animEffect>
                                    <p:anim calcmode="lin" valueType="num">
                                      <p:cBhvr>
                                        <p:cTn id="13" dur="1500" fill="hold"/>
                                        <p:tgtEl>
                                          <p:spTgt spid="9"/>
                                        </p:tgtEl>
                                        <p:attrNameLst>
                                          <p:attrName>ppt_x</p:attrName>
                                        </p:attrNameLst>
                                      </p:cBhvr>
                                      <p:tavLst>
                                        <p:tav tm="0">
                                          <p:val>
                                            <p:strVal val="#ppt_x"/>
                                          </p:val>
                                        </p:tav>
                                        <p:tav tm="100000">
                                          <p:val>
                                            <p:strVal val="#ppt_x"/>
                                          </p:val>
                                        </p:tav>
                                      </p:tavLst>
                                    </p:anim>
                                    <p:anim calcmode="lin" valueType="num">
                                      <p:cBhvr>
                                        <p:cTn id="14" dur="1500" fill="hold"/>
                                        <p:tgtEl>
                                          <p:spTgt spid="9"/>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10000">
              <a:srgbClr val="06171C"/>
            </a:gs>
            <a:gs pos="100000">
              <a:srgbClr val="134251"/>
            </a:gs>
            <a:gs pos="65000">
              <a:srgbClr val="134251"/>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Where Are You?</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9012" y="1524000"/>
            <a:ext cx="3200400" cy="1016000"/>
          </a:xfrm>
          <a:prstGeom prst="rect">
            <a:avLst/>
          </a:prstGeom>
          <a:solidFill>
            <a:srgbClr val="FFFFFF">
              <a:shade val="85000"/>
            </a:srgbClr>
          </a:solidFill>
          <a:ln w="88900" cap="sq">
            <a:solidFill>
              <a:schemeClr val="bg2">
                <a:lumMod val="90000"/>
                <a:lumOff val="1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9012" y="2650636"/>
            <a:ext cx="3200400" cy="3977553"/>
          </a:xfrm>
          <a:prstGeom prst="rect">
            <a:avLst/>
          </a:prstGeom>
          <a:solidFill>
            <a:srgbClr val="FFFFFF">
              <a:shade val="85000"/>
            </a:srgbClr>
          </a:solidFill>
          <a:ln w="88900" cap="sq">
            <a:solidFill>
              <a:schemeClr val="bg2">
                <a:lumMod val="90000"/>
                <a:lumOff val="1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p:cNvSpPr txBox="1"/>
          <p:nvPr/>
        </p:nvSpPr>
        <p:spPr>
          <a:xfrm>
            <a:off x="1598612" y="1640919"/>
            <a:ext cx="7010400" cy="3407664"/>
          </a:xfrm>
          <a:prstGeom prst="rect">
            <a:avLst/>
          </a:prstGeom>
          <a:noFill/>
        </p:spPr>
        <p:txBody>
          <a:bodyPr wrap="square" rtlCol="0">
            <a:spAutoFit/>
          </a:bodyPr>
          <a:lstStyle/>
          <a:p>
            <a:pPr marL="342900" indent="-342900">
              <a:lnSpc>
                <a:spcPct val="150000"/>
              </a:lnSpc>
              <a:spcBef>
                <a:spcPts val="1200"/>
              </a:spcBef>
              <a:buSzPct val="150000"/>
              <a:buBlip>
                <a:blip r:embed="rId5"/>
              </a:buBlip>
            </a:pPr>
            <a:r>
              <a:rPr lang="en-US" sz="2400" dirty="0"/>
              <a:t>God called to the man, “Where are you?”</a:t>
            </a:r>
          </a:p>
          <a:p>
            <a:pPr marL="342900" indent="-342900">
              <a:lnSpc>
                <a:spcPct val="150000"/>
              </a:lnSpc>
              <a:spcBef>
                <a:spcPts val="1200"/>
              </a:spcBef>
              <a:buSzPct val="150000"/>
              <a:buBlip>
                <a:blip r:embed="rId5"/>
              </a:buBlip>
            </a:pPr>
            <a:r>
              <a:rPr lang="en-US" sz="2400" dirty="0"/>
              <a:t>they knew they were naked</a:t>
            </a:r>
          </a:p>
          <a:p>
            <a:pPr marL="342900" indent="-342900">
              <a:lnSpc>
                <a:spcPct val="150000"/>
              </a:lnSpc>
              <a:spcBef>
                <a:spcPts val="1200"/>
              </a:spcBef>
              <a:buSzPct val="150000"/>
              <a:buBlip>
                <a:blip r:embed="rId5"/>
              </a:buBlip>
            </a:pPr>
            <a:r>
              <a:rPr lang="en-US" sz="2400" dirty="0"/>
              <a:t>same question echoes to us</a:t>
            </a:r>
          </a:p>
          <a:p>
            <a:pPr marL="342900" indent="-342900">
              <a:lnSpc>
                <a:spcPct val="150000"/>
              </a:lnSpc>
              <a:spcBef>
                <a:spcPts val="1200"/>
              </a:spcBef>
              <a:buSzPct val="150000"/>
              <a:buBlip>
                <a:blip r:embed="rId5"/>
              </a:buBlip>
            </a:pPr>
            <a:r>
              <a:rPr lang="en-US" sz="2400" dirty="0"/>
              <a:t>universe around whispers it to us</a:t>
            </a:r>
          </a:p>
          <a:p>
            <a:pPr marL="342900" indent="-342900">
              <a:lnSpc>
                <a:spcPct val="150000"/>
              </a:lnSpc>
              <a:spcBef>
                <a:spcPts val="1200"/>
              </a:spcBef>
              <a:buSzPct val="150000"/>
              <a:buBlip>
                <a:blip r:embed="rId5"/>
              </a:buBlip>
            </a:pPr>
            <a:r>
              <a:rPr lang="en-US" sz="2400" dirty="0"/>
              <a:t>our hearts wonder it</a:t>
            </a:r>
          </a:p>
        </p:txBody>
      </p:sp>
      <p:pic>
        <p:nvPicPr>
          <p:cNvPr id="13" name="Picture 2" descr="http://www.lutheransforlife.org/_img/h1_logo.png">
            <a:hlinkClick r:id="rId6" tooltip="Lutherans For Lif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75837" y="282462"/>
            <a:ext cx="1933575" cy="876300"/>
          </a:xfrm>
          <a:prstGeom prst="rect">
            <a:avLst/>
          </a:prstGeom>
          <a:noFill/>
          <a:extLst/>
        </p:spPr>
      </p:pic>
      <p:sp>
        <p:nvSpPr>
          <p:cNvPr id="14" name="TextBox 13"/>
          <p:cNvSpPr txBox="1"/>
          <p:nvPr/>
        </p:nvSpPr>
        <p:spPr>
          <a:xfrm>
            <a:off x="1217612" y="6421104"/>
            <a:ext cx="6918036" cy="400110"/>
          </a:xfrm>
          <a:prstGeom prst="rect">
            <a:avLst/>
          </a:prstGeom>
          <a:noFill/>
        </p:spPr>
        <p:txBody>
          <a:bodyPr wrap="square" rtlCol="0">
            <a:spAutoFit/>
          </a:bodyPr>
          <a:lstStyle/>
          <a:p>
            <a:r>
              <a:rPr lang="en-US" sz="2000" dirty="0">
                <a:solidFill>
                  <a:srgbClr val="0099DA"/>
                </a:solidFill>
                <a:latin typeface="Galliard BT" panose="0202060206050B020A04" pitchFamily="18" charset="0"/>
                <a:cs typeface="Times New Roman" panose="02020603050405020304" pitchFamily="18" charset="0"/>
              </a:rPr>
              <a:t>Equipping Lutherans to be Gospel-motivated voices For Life</a:t>
            </a:r>
          </a:p>
        </p:txBody>
      </p:sp>
    </p:spTree>
    <p:extLst>
      <p:ext uri="{BB962C8B-B14F-4D97-AF65-F5344CB8AC3E}">
        <p14:creationId xmlns:p14="http://schemas.microsoft.com/office/powerpoint/2010/main" val="753980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500"/>
                                        <p:tgtEl>
                                          <p:spTgt spid="14"/>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1500"/>
                                        <p:tgtEl>
                                          <p:spTgt spid="2"/>
                                        </p:tgtEl>
                                      </p:cBhvr>
                                    </p:animEffect>
                                  </p:childTnLst>
                                </p:cTn>
                              </p:par>
                            </p:childTnLst>
                          </p:cTn>
                        </p:par>
                        <p:par>
                          <p:cTn id="16" fill="hold">
                            <p:stCondLst>
                              <p:cond delay="4000"/>
                            </p:stCondLst>
                            <p:childTnLst>
                              <p:par>
                                <p:cTn id="17" presetID="42"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500"/>
                                        <p:tgtEl>
                                          <p:spTgt spid="3"/>
                                        </p:tgtEl>
                                      </p:cBhvr>
                                    </p:animEffect>
                                    <p:anim calcmode="lin" valueType="num">
                                      <p:cBhvr>
                                        <p:cTn id="20" dur="1500" fill="hold"/>
                                        <p:tgtEl>
                                          <p:spTgt spid="3"/>
                                        </p:tgtEl>
                                        <p:attrNameLst>
                                          <p:attrName>ppt_x</p:attrName>
                                        </p:attrNameLst>
                                      </p:cBhvr>
                                      <p:tavLst>
                                        <p:tav tm="0">
                                          <p:val>
                                            <p:strVal val="#ppt_x"/>
                                          </p:val>
                                        </p:tav>
                                        <p:tav tm="100000">
                                          <p:val>
                                            <p:strVal val="#ppt_x"/>
                                          </p:val>
                                        </p:tav>
                                      </p:tavLst>
                                    </p:anim>
                                    <p:anim calcmode="lin" valueType="num">
                                      <p:cBhvr>
                                        <p:cTn id="21" dur="1500" fill="hold"/>
                                        <p:tgtEl>
                                          <p:spTgt spid="3"/>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Effect transition="in" filter="wipe(up)">
                                      <p:cBhvr>
                                        <p:cTn id="31" dur="1000"/>
                                        <p:tgtEl>
                                          <p:spTgt spid="11">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1">
                                            <p:txEl>
                                              <p:pRg st="1" end="1"/>
                                            </p:txEl>
                                          </p:spTgt>
                                        </p:tgtEl>
                                        <p:attrNameLst>
                                          <p:attrName>style.visibility</p:attrName>
                                        </p:attrNameLst>
                                      </p:cBhvr>
                                      <p:to>
                                        <p:strVal val="visible"/>
                                      </p:to>
                                    </p:set>
                                    <p:animEffect transition="in" filter="wipe(up)">
                                      <p:cBhvr>
                                        <p:cTn id="36" dur="1000"/>
                                        <p:tgtEl>
                                          <p:spTgt spid="11">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1">
                                            <p:txEl>
                                              <p:pRg st="2" end="2"/>
                                            </p:txEl>
                                          </p:spTgt>
                                        </p:tgtEl>
                                        <p:attrNameLst>
                                          <p:attrName>style.visibility</p:attrName>
                                        </p:attrNameLst>
                                      </p:cBhvr>
                                      <p:to>
                                        <p:strVal val="visible"/>
                                      </p:to>
                                    </p:set>
                                    <p:animEffect transition="in" filter="wipe(up)">
                                      <p:cBhvr>
                                        <p:cTn id="41" dur="1000"/>
                                        <p:tgtEl>
                                          <p:spTgt spid="11">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11">
                                            <p:txEl>
                                              <p:pRg st="3" end="3"/>
                                            </p:txEl>
                                          </p:spTgt>
                                        </p:tgtEl>
                                        <p:attrNameLst>
                                          <p:attrName>style.visibility</p:attrName>
                                        </p:attrNameLst>
                                      </p:cBhvr>
                                      <p:to>
                                        <p:strVal val="visible"/>
                                      </p:to>
                                    </p:set>
                                    <p:animEffect transition="in" filter="wipe(up)">
                                      <p:cBhvr>
                                        <p:cTn id="46" dur="1000"/>
                                        <p:tgtEl>
                                          <p:spTgt spid="11">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11">
                                            <p:txEl>
                                              <p:pRg st="4" end="4"/>
                                            </p:txEl>
                                          </p:spTgt>
                                        </p:tgtEl>
                                        <p:attrNameLst>
                                          <p:attrName>style.visibility</p:attrName>
                                        </p:attrNameLst>
                                      </p:cBhvr>
                                      <p:to>
                                        <p:strVal val="visible"/>
                                      </p:to>
                                    </p:set>
                                    <p:animEffect transition="in" filter="wipe(up)">
                                      <p:cBhvr>
                                        <p:cTn id="51" dur="10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uiExpand="1" build="p"/>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Where Are We?</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200" t="1600" r="1600" b="800"/>
          <a:stretch/>
        </p:blipFill>
        <p:spPr>
          <a:xfrm>
            <a:off x="8525317" y="1600200"/>
            <a:ext cx="3284095" cy="2473207"/>
          </a:xfrm>
          <a:prstGeom prst="rect">
            <a:avLst/>
          </a:prstGeom>
          <a:solidFill>
            <a:srgbClr val="FFFFFF">
              <a:shade val="85000"/>
            </a:srgbClr>
          </a:solidFill>
          <a:ln w="88900" cap="sq">
            <a:solidFill>
              <a:schemeClr val="bg2">
                <a:lumMod val="90000"/>
                <a:lumOff val="1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5317" y="4191000"/>
            <a:ext cx="3284095" cy="2463071"/>
          </a:xfrm>
          <a:prstGeom prst="rect">
            <a:avLst/>
          </a:prstGeom>
          <a:solidFill>
            <a:srgbClr val="FFFFFF">
              <a:shade val="85000"/>
            </a:srgbClr>
          </a:solidFill>
          <a:ln w="88900" cap="sq">
            <a:solidFill>
              <a:schemeClr val="bg2">
                <a:lumMod val="90000"/>
                <a:lumOff val="1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1598612" y="1640919"/>
            <a:ext cx="7010400" cy="3407664"/>
          </a:xfrm>
          <a:prstGeom prst="rect">
            <a:avLst/>
          </a:prstGeom>
          <a:noFill/>
        </p:spPr>
        <p:txBody>
          <a:bodyPr wrap="square" rtlCol="0">
            <a:spAutoFit/>
          </a:bodyPr>
          <a:lstStyle/>
          <a:p>
            <a:pPr marL="342900" indent="-342900">
              <a:lnSpc>
                <a:spcPct val="150000"/>
              </a:lnSpc>
              <a:spcBef>
                <a:spcPts val="1200"/>
              </a:spcBef>
              <a:buSzPct val="150000"/>
              <a:buBlip>
                <a:blip r:embed="rId5"/>
              </a:buBlip>
            </a:pPr>
            <a:r>
              <a:rPr lang="en-US" sz="2400" dirty="0"/>
              <a:t>hiding beside Adam’s and Eve’s skeletons</a:t>
            </a:r>
          </a:p>
          <a:p>
            <a:pPr marL="342900" indent="-342900">
              <a:lnSpc>
                <a:spcPct val="150000"/>
              </a:lnSpc>
              <a:spcBef>
                <a:spcPts val="1200"/>
              </a:spcBef>
              <a:buSzPct val="150000"/>
              <a:buBlip>
                <a:blip r:embed="rId5"/>
              </a:buBlip>
            </a:pPr>
            <a:r>
              <a:rPr lang="en-US" sz="2400" dirty="0"/>
              <a:t>hunkering under scraps</a:t>
            </a:r>
          </a:p>
          <a:p>
            <a:pPr marL="342900" indent="-342900">
              <a:lnSpc>
                <a:spcPct val="150000"/>
              </a:lnSpc>
              <a:spcBef>
                <a:spcPts val="1200"/>
              </a:spcBef>
              <a:buSzPct val="150000"/>
              <a:buBlip>
                <a:blip r:embed="rId5"/>
              </a:buBlip>
            </a:pPr>
            <a:r>
              <a:rPr lang="en-US" sz="2400" dirty="0"/>
              <a:t>struggling against spiritual forces of evil</a:t>
            </a:r>
          </a:p>
          <a:p>
            <a:pPr marL="342900" indent="-342900">
              <a:lnSpc>
                <a:spcPct val="150000"/>
              </a:lnSpc>
              <a:spcBef>
                <a:spcPts val="1200"/>
              </a:spcBef>
              <a:buSzPct val="150000"/>
              <a:buBlip>
                <a:blip r:embed="rId5"/>
              </a:buBlip>
            </a:pPr>
            <a:r>
              <a:rPr lang="en-US" sz="2400" dirty="0"/>
              <a:t>fight and suffer, kill or be killed</a:t>
            </a:r>
          </a:p>
          <a:p>
            <a:pPr marL="342900" indent="-342900">
              <a:lnSpc>
                <a:spcPct val="150000"/>
              </a:lnSpc>
              <a:spcBef>
                <a:spcPts val="1200"/>
              </a:spcBef>
              <a:buSzPct val="150000"/>
              <a:buBlip>
                <a:blip r:embed="rId5"/>
              </a:buBlip>
            </a:pPr>
            <a:r>
              <a:rPr lang="en-US" sz="2400" dirty="0"/>
              <a:t>unable to escape Almighty’s arm</a:t>
            </a:r>
          </a:p>
        </p:txBody>
      </p:sp>
      <p:pic>
        <p:nvPicPr>
          <p:cNvPr id="9" name="Picture 2" descr="http://www.lutheransforlife.org/_img/h1_logo.png">
            <a:hlinkClick r:id="rId6" tooltip="Lutherans For Lif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75837" y="282462"/>
            <a:ext cx="1933575" cy="876300"/>
          </a:xfrm>
          <a:prstGeom prst="rect">
            <a:avLst/>
          </a:prstGeom>
          <a:noFill/>
          <a:extLst/>
        </p:spPr>
      </p:pic>
      <p:sp>
        <p:nvSpPr>
          <p:cNvPr id="10" name="TextBox 9"/>
          <p:cNvSpPr txBox="1"/>
          <p:nvPr/>
        </p:nvSpPr>
        <p:spPr>
          <a:xfrm>
            <a:off x="1217612" y="6421104"/>
            <a:ext cx="6918036" cy="400110"/>
          </a:xfrm>
          <a:prstGeom prst="rect">
            <a:avLst/>
          </a:prstGeom>
          <a:noFill/>
        </p:spPr>
        <p:txBody>
          <a:bodyPr wrap="square" rtlCol="0">
            <a:spAutoFit/>
          </a:bodyPr>
          <a:lstStyle/>
          <a:p>
            <a:r>
              <a:rPr lang="en-US" sz="2000" dirty="0">
                <a:solidFill>
                  <a:srgbClr val="0099DA"/>
                </a:solidFill>
                <a:latin typeface="Galliard BT" panose="0202060206050B020A04" pitchFamily="18" charset="0"/>
                <a:cs typeface="Times New Roman" panose="02020603050405020304" pitchFamily="18" charset="0"/>
              </a:rPr>
              <a:t>Equipping Lutherans to be Gospel-motivated voices For Life</a:t>
            </a:r>
          </a:p>
        </p:txBody>
      </p:sp>
    </p:spTree>
    <p:extLst>
      <p:ext uri="{BB962C8B-B14F-4D97-AF65-F5344CB8AC3E}">
        <p14:creationId xmlns:p14="http://schemas.microsoft.com/office/powerpoint/2010/main" val="1614768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par>
                          <p:cTn id="8" fill="hold">
                            <p:stCondLst>
                              <p:cond delay="1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500"/>
                                        <p:tgtEl>
                                          <p:spTgt spid="5"/>
                                        </p:tgtEl>
                                      </p:cBhvr>
                                    </p:animEffect>
                                    <p:anim calcmode="lin" valueType="num">
                                      <p:cBhvr>
                                        <p:cTn id="12" dur="1500" fill="hold"/>
                                        <p:tgtEl>
                                          <p:spTgt spid="5"/>
                                        </p:tgtEl>
                                        <p:attrNameLst>
                                          <p:attrName>ppt_x</p:attrName>
                                        </p:attrNameLst>
                                      </p:cBhvr>
                                      <p:tavLst>
                                        <p:tav tm="0">
                                          <p:val>
                                            <p:strVal val="#ppt_x"/>
                                          </p:val>
                                        </p:tav>
                                        <p:tav tm="100000">
                                          <p:val>
                                            <p:strVal val="#ppt_x"/>
                                          </p:val>
                                        </p:tav>
                                      </p:tavLst>
                                    </p:anim>
                                    <p:anim calcmode="lin" valueType="num">
                                      <p:cBhvr>
                                        <p:cTn id="13" dur="1500" fill="hold"/>
                                        <p:tgtEl>
                                          <p:spTgt spid="5"/>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500"/>
                                        <p:tgtEl>
                                          <p:spTgt spid="6"/>
                                        </p:tgtEl>
                                      </p:cBhvr>
                                    </p:animEffect>
                                    <p:anim calcmode="lin" valueType="num">
                                      <p:cBhvr>
                                        <p:cTn id="17" dur="1500" fill="hold"/>
                                        <p:tgtEl>
                                          <p:spTgt spid="6"/>
                                        </p:tgtEl>
                                        <p:attrNameLst>
                                          <p:attrName>ppt_x</p:attrName>
                                        </p:attrNameLst>
                                      </p:cBhvr>
                                      <p:tavLst>
                                        <p:tav tm="0">
                                          <p:val>
                                            <p:strVal val="#ppt_x"/>
                                          </p:val>
                                        </p:tav>
                                        <p:tav tm="100000">
                                          <p:val>
                                            <p:strVal val="#ppt_x"/>
                                          </p:val>
                                        </p:tav>
                                      </p:tavLst>
                                    </p:anim>
                                    <p:anim calcmode="lin" valueType="num">
                                      <p:cBhvr>
                                        <p:cTn id="18" dur="1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wipe(up)">
                                      <p:cBhvr>
                                        <p:cTn id="23" dur="10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wipe(up)">
                                      <p:cBhvr>
                                        <p:cTn id="28" dur="10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wipe(up)">
                                      <p:cBhvr>
                                        <p:cTn id="33" dur="1000"/>
                                        <p:tgtEl>
                                          <p:spTgt spid="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wipe(up)">
                                      <p:cBhvr>
                                        <p:cTn id="38" dur="1000"/>
                                        <p:tgtEl>
                                          <p:spTgt spid="8">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8">
                                            <p:txEl>
                                              <p:pRg st="4" end="4"/>
                                            </p:txEl>
                                          </p:spTgt>
                                        </p:tgtEl>
                                        <p:attrNameLst>
                                          <p:attrName>style.visibility</p:attrName>
                                        </p:attrNameLst>
                                      </p:cBhvr>
                                      <p:to>
                                        <p:strVal val="visible"/>
                                      </p:to>
                                    </p:set>
                                    <p:animEffect transition="in" filter="wipe(up)">
                                      <p:cBhvr>
                                        <p:cTn id="43"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Where Are We?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4812" y="1537964"/>
            <a:ext cx="2501089" cy="1510035"/>
          </a:xfrm>
          <a:prstGeom prst="rect">
            <a:avLst/>
          </a:prstGeom>
          <a:solidFill>
            <a:srgbClr val="FFFFFF">
              <a:shade val="85000"/>
            </a:srgbClr>
          </a:solidFill>
          <a:ln w="88900" cap="sq">
            <a:solidFill>
              <a:schemeClr val="bg2">
                <a:lumMod val="90000"/>
                <a:lumOff val="1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7851"/>
          <a:stretch/>
        </p:blipFill>
        <p:spPr>
          <a:xfrm>
            <a:off x="9294812" y="3200400"/>
            <a:ext cx="2505918" cy="3518713"/>
          </a:xfrm>
          <a:prstGeom prst="rect">
            <a:avLst/>
          </a:prstGeom>
          <a:solidFill>
            <a:srgbClr val="FFFFFF">
              <a:shade val="85000"/>
            </a:srgbClr>
          </a:solidFill>
          <a:ln w="88900" cap="sq">
            <a:solidFill>
              <a:schemeClr val="bg2">
                <a:lumMod val="90000"/>
                <a:lumOff val="1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1598612" y="1640919"/>
            <a:ext cx="7010400" cy="3477875"/>
          </a:xfrm>
          <a:prstGeom prst="rect">
            <a:avLst/>
          </a:prstGeom>
          <a:noFill/>
        </p:spPr>
        <p:txBody>
          <a:bodyPr wrap="square" rtlCol="0">
            <a:spAutoFit/>
          </a:bodyPr>
          <a:lstStyle/>
          <a:p>
            <a:pPr marL="342900" indent="-342900">
              <a:lnSpc>
                <a:spcPct val="150000"/>
              </a:lnSpc>
              <a:spcBef>
                <a:spcPts val="1200"/>
              </a:spcBef>
              <a:buSzPct val="150000"/>
              <a:buBlip>
                <a:blip r:embed="rId5"/>
              </a:buBlip>
            </a:pPr>
            <a:r>
              <a:rPr lang="en-US" sz="2400" dirty="0"/>
              <a:t>mutilating bodies and imitating animals</a:t>
            </a:r>
          </a:p>
          <a:p>
            <a:pPr marL="342900" indent="-342900">
              <a:lnSpc>
                <a:spcPct val="150000"/>
              </a:lnSpc>
              <a:spcBef>
                <a:spcPts val="1200"/>
              </a:spcBef>
              <a:buSzPct val="150000"/>
              <a:buBlip>
                <a:blip r:embed="rId5"/>
              </a:buBlip>
            </a:pPr>
            <a:r>
              <a:rPr lang="en-US" sz="2400" dirty="0"/>
              <a:t>grief and guilt lead to ending lives</a:t>
            </a:r>
          </a:p>
          <a:p>
            <a:pPr marL="342900" indent="-342900">
              <a:lnSpc>
                <a:spcPct val="150000"/>
              </a:lnSpc>
              <a:spcBef>
                <a:spcPts val="1200"/>
              </a:spcBef>
              <a:buSzPct val="150000"/>
              <a:buBlip>
                <a:blip r:embed="rId5"/>
              </a:buBlip>
            </a:pPr>
            <a:r>
              <a:rPr lang="en-US" sz="2400" dirty="0"/>
              <a:t>terminating children, euthanizing parents</a:t>
            </a:r>
          </a:p>
          <a:p>
            <a:pPr marL="342900" indent="-342900">
              <a:lnSpc>
                <a:spcPct val="150000"/>
              </a:lnSpc>
              <a:spcBef>
                <a:spcPts val="1200"/>
              </a:spcBef>
              <a:buSzPct val="150000"/>
              <a:buBlip>
                <a:blip r:embed="rId5"/>
              </a:buBlip>
            </a:pPr>
            <a:r>
              <a:rPr lang="en-US" sz="2400" dirty="0"/>
              <a:t>insist on human rights over heaven’s gifts</a:t>
            </a:r>
          </a:p>
          <a:p>
            <a:pPr marL="342900" indent="-342900">
              <a:lnSpc>
                <a:spcPct val="150000"/>
              </a:lnSpc>
              <a:spcBef>
                <a:spcPts val="1200"/>
              </a:spcBef>
              <a:buSzPct val="150000"/>
              <a:buBlip>
                <a:blip r:embed="rId5"/>
              </a:buBlip>
            </a:pPr>
            <a:r>
              <a:rPr lang="en-US" sz="2400" dirty="0"/>
              <a:t>substitute autonomy for community</a:t>
            </a:r>
          </a:p>
        </p:txBody>
      </p:sp>
      <p:pic>
        <p:nvPicPr>
          <p:cNvPr id="9" name="Picture 2" descr="http://www.lutheransforlife.org/_img/h1_logo.png">
            <a:hlinkClick r:id="rId6" tooltip="Lutherans For Lif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75837" y="282462"/>
            <a:ext cx="1933575" cy="876300"/>
          </a:xfrm>
          <a:prstGeom prst="rect">
            <a:avLst/>
          </a:prstGeom>
          <a:noFill/>
          <a:extLst/>
        </p:spPr>
      </p:pic>
      <p:sp>
        <p:nvSpPr>
          <p:cNvPr id="10" name="TextBox 9"/>
          <p:cNvSpPr txBox="1"/>
          <p:nvPr/>
        </p:nvSpPr>
        <p:spPr>
          <a:xfrm>
            <a:off x="1217612" y="6421104"/>
            <a:ext cx="6918036" cy="400110"/>
          </a:xfrm>
          <a:prstGeom prst="rect">
            <a:avLst/>
          </a:prstGeom>
          <a:noFill/>
        </p:spPr>
        <p:txBody>
          <a:bodyPr wrap="square" rtlCol="0">
            <a:spAutoFit/>
          </a:bodyPr>
          <a:lstStyle/>
          <a:p>
            <a:r>
              <a:rPr lang="en-US" sz="2000" dirty="0">
                <a:solidFill>
                  <a:srgbClr val="0099DA"/>
                </a:solidFill>
                <a:latin typeface="Galliard BT" panose="0202060206050B020A04" pitchFamily="18" charset="0"/>
                <a:cs typeface="Times New Roman" panose="02020603050405020304" pitchFamily="18" charset="0"/>
              </a:rPr>
              <a:t>Equipping Lutherans to be Gospel-motivated voices For Life</a:t>
            </a:r>
          </a:p>
        </p:txBody>
      </p:sp>
    </p:spTree>
    <p:extLst>
      <p:ext uri="{BB962C8B-B14F-4D97-AF65-F5344CB8AC3E}">
        <p14:creationId xmlns:p14="http://schemas.microsoft.com/office/powerpoint/2010/main" val="250499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anim calcmode="lin" valueType="num">
                                      <p:cBhvr>
                                        <p:cTn id="8" dur="1500" fill="hold"/>
                                        <p:tgtEl>
                                          <p:spTgt spid="3"/>
                                        </p:tgtEl>
                                        <p:attrNameLst>
                                          <p:attrName>ppt_x</p:attrName>
                                        </p:attrNameLst>
                                      </p:cBhvr>
                                      <p:tavLst>
                                        <p:tav tm="0">
                                          <p:val>
                                            <p:strVal val="#ppt_x"/>
                                          </p:val>
                                        </p:tav>
                                        <p:tav tm="100000">
                                          <p:val>
                                            <p:strVal val="#ppt_x"/>
                                          </p:val>
                                        </p:tav>
                                      </p:tavLst>
                                    </p:anim>
                                    <p:anim calcmode="lin" valueType="num">
                                      <p:cBhvr>
                                        <p:cTn id="9" dur="15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500"/>
                                        <p:tgtEl>
                                          <p:spTgt spid="4"/>
                                        </p:tgtEl>
                                      </p:cBhvr>
                                    </p:animEffect>
                                    <p:anim calcmode="lin" valueType="num">
                                      <p:cBhvr>
                                        <p:cTn id="13" dur="1500" fill="hold"/>
                                        <p:tgtEl>
                                          <p:spTgt spid="4"/>
                                        </p:tgtEl>
                                        <p:attrNameLst>
                                          <p:attrName>ppt_x</p:attrName>
                                        </p:attrNameLst>
                                      </p:cBhvr>
                                      <p:tavLst>
                                        <p:tav tm="0">
                                          <p:val>
                                            <p:strVal val="#ppt_x"/>
                                          </p:val>
                                        </p:tav>
                                        <p:tav tm="100000">
                                          <p:val>
                                            <p:strVal val="#ppt_x"/>
                                          </p:val>
                                        </p:tav>
                                      </p:tavLst>
                                    </p:anim>
                                    <p:anim calcmode="lin" valueType="num">
                                      <p:cBhvr>
                                        <p:cTn id="14" dur="1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wipe(up)">
                                      <p:cBhvr>
                                        <p:cTn id="19" dur="10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wipe(up)">
                                      <p:cBhvr>
                                        <p:cTn id="24" dur="1000"/>
                                        <p:tgtEl>
                                          <p:spTgt spid="8">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Effect transition="in" filter="wipe(up)">
                                      <p:cBhvr>
                                        <p:cTn id="29" dur="1000"/>
                                        <p:tgtEl>
                                          <p:spTgt spid="8">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8">
                                            <p:txEl>
                                              <p:pRg st="3" end="3"/>
                                            </p:txEl>
                                          </p:spTgt>
                                        </p:tgtEl>
                                        <p:attrNameLst>
                                          <p:attrName>style.visibility</p:attrName>
                                        </p:attrNameLst>
                                      </p:cBhvr>
                                      <p:to>
                                        <p:strVal val="visible"/>
                                      </p:to>
                                    </p:set>
                                    <p:animEffect transition="in" filter="wipe(up)">
                                      <p:cBhvr>
                                        <p:cTn id="34" dur="1000"/>
                                        <p:tgtEl>
                                          <p:spTgt spid="8">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8">
                                            <p:txEl>
                                              <p:pRg st="4" end="4"/>
                                            </p:txEl>
                                          </p:spTgt>
                                        </p:tgtEl>
                                        <p:attrNameLst>
                                          <p:attrName>style.visibility</p:attrName>
                                        </p:attrNameLst>
                                      </p:cBhvr>
                                      <p:to>
                                        <p:strVal val="visible"/>
                                      </p:to>
                                    </p:set>
                                    <p:animEffect transition="in" filter="wipe(up)">
                                      <p:cBhvr>
                                        <p:cTn id="39"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Who Are We?</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94812" y="3886200"/>
            <a:ext cx="2517648" cy="2784348"/>
          </a:xfrm>
          <a:prstGeom prst="rect">
            <a:avLst/>
          </a:prstGeom>
          <a:solidFill>
            <a:srgbClr val="FFFFFF">
              <a:shade val="85000"/>
            </a:srgbClr>
          </a:solidFill>
          <a:ln w="88900" cap="sq">
            <a:solidFill>
              <a:schemeClr val="bg2">
                <a:lumMod val="90000"/>
                <a:lumOff val="1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957" b="38180"/>
          <a:stretch/>
        </p:blipFill>
        <p:spPr>
          <a:xfrm>
            <a:off x="9294812" y="1600200"/>
            <a:ext cx="2517648" cy="2133600"/>
          </a:xfrm>
          <a:prstGeom prst="rect">
            <a:avLst/>
          </a:prstGeom>
          <a:solidFill>
            <a:srgbClr val="FFFFFF">
              <a:shade val="85000"/>
            </a:srgbClr>
          </a:solidFill>
          <a:ln w="88900" cap="sq">
            <a:solidFill>
              <a:schemeClr val="bg2">
                <a:lumMod val="90000"/>
                <a:lumOff val="1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1598612" y="1640919"/>
            <a:ext cx="7010400" cy="3477875"/>
          </a:xfrm>
          <a:prstGeom prst="rect">
            <a:avLst/>
          </a:prstGeom>
          <a:noFill/>
        </p:spPr>
        <p:txBody>
          <a:bodyPr wrap="square" rtlCol="0">
            <a:spAutoFit/>
          </a:bodyPr>
          <a:lstStyle/>
          <a:p>
            <a:pPr marL="342900" indent="-342900">
              <a:lnSpc>
                <a:spcPct val="150000"/>
              </a:lnSpc>
              <a:spcBef>
                <a:spcPts val="1200"/>
              </a:spcBef>
              <a:buSzPct val="150000"/>
              <a:buBlip>
                <a:blip r:embed="rId5"/>
              </a:buBlip>
            </a:pPr>
            <a:r>
              <a:rPr lang="en-US" sz="2400" dirty="0"/>
              <a:t>in image of God we should know better</a:t>
            </a:r>
          </a:p>
          <a:p>
            <a:pPr marL="342900" indent="-342900">
              <a:lnSpc>
                <a:spcPct val="150000"/>
              </a:lnSpc>
              <a:spcBef>
                <a:spcPts val="1200"/>
              </a:spcBef>
              <a:buSzPct val="150000"/>
              <a:buBlip>
                <a:blip r:embed="rId5"/>
              </a:buBlip>
            </a:pPr>
            <a:r>
              <a:rPr lang="en-US" sz="2400" dirty="0"/>
              <a:t>fallen souls and broken bodies</a:t>
            </a:r>
          </a:p>
          <a:p>
            <a:pPr marL="342900" indent="-342900">
              <a:lnSpc>
                <a:spcPct val="150000"/>
              </a:lnSpc>
              <a:spcBef>
                <a:spcPts val="1200"/>
              </a:spcBef>
              <a:buSzPct val="150000"/>
              <a:buBlip>
                <a:blip r:embed="rId5"/>
              </a:buBlip>
            </a:pPr>
            <a:r>
              <a:rPr lang="en-US" sz="2400" dirty="0"/>
              <a:t>victims and culprits of violence against life</a:t>
            </a:r>
          </a:p>
          <a:p>
            <a:pPr marL="342900" indent="-342900">
              <a:lnSpc>
                <a:spcPct val="150000"/>
              </a:lnSpc>
              <a:spcBef>
                <a:spcPts val="1200"/>
              </a:spcBef>
              <a:buSzPct val="150000"/>
              <a:buBlip>
                <a:blip r:embed="rId5"/>
              </a:buBlip>
            </a:pPr>
            <a:r>
              <a:rPr lang="en-US" sz="2400" dirty="0"/>
              <a:t>none independent, all impaired</a:t>
            </a:r>
          </a:p>
          <a:p>
            <a:pPr marL="342900" indent="-342900">
              <a:lnSpc>
                <a:spcPct val="150000"/>
              </a:lnSpc>
              <a:spcBef>
                <a:spcPts val="1200"/>
              </a:spcBef>
              <a:buSzPct val="150000"/>
              <a:buBlip>
                <a:blip r:embed="rId5"/>
              </a:buBlip>
            </a:pPr>
            <a:r>
              <a:rPr lang="en-US" sz="2400" dirty="0"/>
              <a:t>require Savior and forgiveness</a:t>
            </a:r>
          </a:p>
        </p:txBody>
      </p:sp>
      <p:pic>
        <p:nvPicPr>
          <p:cNvPr id="9" name="Picture 2" descr="http://www.lutheransforlife.org/_img/h1_logo.png">
            <a:hlinkClick r:id="rId6" tooltip="Lutherans For Lif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75837" y="282462"/>
            <a:ext cx="1933575" cy="876300"/>
          </a:xfrm>
          <a:prstGeom prst="rect">
            <a:avLst/>
          </a:prstGeom>
          <a:noFill/>
          <a:extLst/>
        </p:spPr>
      </p:pic>
      <p:sp>
        <p:nvSpPr>
          <p:cNvPr id="10" name="TextBox 9"/>
          <p:cNvSpPr txBox="1"/>
          <p:nvPr/>
        </p:nvSpPr>
        <p:spPr>
          <a:xfrm>
            <a:off x="1217612" y="6421104"/>
            <a:ext cx="6918036" cy="400110"/>
          </a:xfrm>
          <a:prstGeom prst="rect">
            <a:avLst/>
          </a:prstGeom>
          <a:noFill/>
        </p:spPr>
        <p:txBody>
          <a:bodyPr wrap="square" rtlCol="0">
            <a:spAutoFit/>
          </a:bodyPr>
          <a:lstStyle/>
          <a:p>
            <a:r>
              <a:rPr lang="en-US" sz="2000" dirty="0">
                <a:solidFill>
                  <a:srgbClr val="0099DA"/>
                </a:solidFill>
                <a:latin typeface="Galliard BT" panose="0202060206050B020A04" pitchFamily="18" charset="0"/>
                <a:cs typeface="Times New Roman" panose="02020603050405020304" pitchFamily="18" charset="0"/>
              </a:rPr>
              <a:t>Equipping Lutherans to be Gospel-motivated voices For Life</a:t>
            </a:r>
          </a:p>
        </p:txBody>
      </p:sp>
    </p:spTree>
    <p:extLst>
      <p:ext uri="{BB962C8B-B14F-4D97-AF65-F5344CB8AC3E}">
        <p14:creationId xmlns:p14="http://schemas.microsoft.com/office/powerpoint/2010/main" val="439157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par>
                          <p:cTn id="8" fill="hold">
                            <p:stCondLst>
                              <p:cond delay="1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500"/>
                                        <p:tgtEl>
                                          <p:spTgt spid="6"/>
                                        </p:tgtEl>
                                      </p:cBhvr>
                                    </p:animEffect>
                                    <p:anim calcmode="lin" valueType="num">
                                      <p:cBhvr>
                                        <p:cTn id="12" dur="1500" fill="hold"/>
                                        <p:tgtEl>
                                          <p:spTgt spid="6"/>
                                        </p:tgtEl>
                                        <p:attrNameLst>
                                          <p:attrName>ppt_x</p:attrName>
                                        </p:attrNameLst>
                                      </p:cBhvr>
                                      <p:tavLst>
                                        <p:tav tm="0">
                                          <p:val>
                                            <p:strVal val="#ppt_x"/>
                                          </p:val>
                                        </p:tav>
                                        <p:tav tm="100000">
                                          <p:val>
                                            <p:strVal val="#ppt_x"/>
                                          </p:val>
                                        </p:tav>
                                      </p:tavLst>
                                    </p:anim>
                                    <p:anim calcmode="lin" valueType="num">
                                      <p:cBhvr>
                                        <p:cTn id="13" dur="1500" fill="hold"/>
                                        <p:tgtEl>
                                          <p:spTgt spid="6"/>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500"/>
                                        <p:tgtEl>
                                          <p:spTgt spid="5"/>
                                        </p:tgtEl>
                                      </p:cBhvr>
                                    </p:animEffect>
                                    <p:anim calcmode="lin" valueType="num">
                                      <p:cBhvr>
                                        <p:cTn id="17" dur="1500" fill="hold"/>
                                        <p:tgtEl>
                                          <p:spTgt spid="5"/>
                                        </p:tgtEl>
                                        <p:attrNameLst>
                                          <p:attrName>ppt_x</p:attrName>
                                        </p:attrNameLst>
                                      </p:cBhvr>
                                      <p:tavLst>
                                        <p:tav tm="0">
                                          <p:val>
                                            <p:strVal val="#ppt_x"/>
                                          </p:val>
                                        </p:tav>
                                        <p:tav tm="100000">
                                          <p:val>
                                            <p:strVal val="#ppt_x"/>
                                          </p:val>
                                        </p:tav>
                                      </p:tavLst>
                                    </p:anim>
                                    <p:anim calcmode="lin" valueType="num">
                                      <p:cBhvr>
                                        <p:cTn id="18" dur="1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wipe(up)">
                                      <p:cBhvr>
                                        <p:cTn id="23" dur="10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wipe(up)">
                                      <p:cBhvr>
                                        <p:cTn id="28" dur="10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wipe(up)">
                                      <p:cBhvr>
                                        <p:cTn id="33" dur="1000"/>
                                        <p:tgtEl>
                                          <p:spTgt spid="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wipe(up)">
                                      <p:cBhvr>
                                        <p:cTn id="38" dur="1000"/>
                                        <p:tgtEl>
                                          <p:spTgt spid="8">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8">
                                            <p:txEl>
                                              <p:pRg st="4" end="4"/>
                                            </p:txEl>
                                          </p:spTgt>
                                        </p:tgtEl>
                                        <p:attrNameLst>
                                          <p:attrName>style.visibility</p:attrName>
                                        </p:attrNameLst>
                                      </p:cBhvr>
                                      <p:to>
                                        <p:strVal val="visible"/>
                                      </p:to>
                                    </p:set>
                                    <p:animEffect transition="in" filter="wipe(up)">
                                      <p:cBhvr>
                                        <p:cTn id="43"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Why We Stand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7213" y="4934938"/>
            <a:ext cx="2346960" cy="1762924"/>
          </a:xfrm>
          <a:prstGeom prst="rect">
            <a:avLst/>
          </a:prstGeom>
          <a:solidFill>
            <a:srgbClr val="FFFFFF">
              <a:shade val="85000"/>
            </a:srgbClr>
          </a:solidFill>
          <a:ln w="88900" cap="sq">
            <a:solidFill>
              <a:schemeClr val="bg2">
                <a:lumMod val="90000"/>
                <a:lumOff val="1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47212" y="1600199"/>
            <a:ext cx="2346960" cy="3161877"/>
          </a:xfrm>
          <a:prstGeom prst="rect">
            <a:avLst/>
          </a:prstGeom>
          <a:solidFill>
            <a:srgbClr val="FFFFFF">
              <a:shade val="85000"/>
            </a:srgbClr>
          </a:solidFill>
          <a:ln w="88900" cap="sq">
            <a:solidFill>
              <a:schemeClr val="bg2">
                <a:lumMod val="90000"/>
                <a:lumOff val="1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1598612" y="1640919"/>
            <a:ext cx="7391400" cy="3477875"/>
          </a:xfrm>
          <a:prstGeom prst="rect">
            <a:avLst/>
          </a:prstGeom>
          <a:noFill/>
        </p:spPr>
        <p:txBody>
          <a:bodyPr wrap="square" rtlCol="0">
            <a:spAutoFit/>
          </a:bodyPr>
          <a:lstStyle/>
          <a:p>
            <a:pPr marL="342900" indent="-342900">
              <a:lnSpc>
                <a:spcPct val="150000"/>
              </a:lnSpc>
              <a:spcBef>
                <a:spcPts val="1200"/>
              </a:spcBef>
              <a:buSzPct val="150000"/>
              <a:buBlip>
                <a:blip r:embed="rId5"/>
              </a:buBlip>
            </a:pPr>
            <a:r>
              <a:rPr lang="en-US" sz="2400" dirty="0"/>
              <a:t>never alone: Jesus is God’s armor for you</a:t>
            </a:r>
          </a:p>
          <a:p>
            <a:pPr marL="342900" indent="-342900">
              <a:lnSpc>
                <a:spcPct val="150000"/>
              </a:lnSpc>
              <a:spcBef>
                <a:spcPts val="1200"/>
              </a:spcBef>
              <a:buSzPct val="150000"/>
              <a:buBlip>
                <a:blip r:embed="rId5"/>
              </a:buBlip>
            </a:pPr>
            <a:r>
              <a:rPr lang="en-US" sz="2400" dirty="0"/>
              <a:t>His eyes are helmet in pain and need</a:t>
            </a:r>
          </a:p>
          <a:p>
            <a:pPr marL="342900" indent="-342900">
              <a:lnSpc>
                <a:spcPct val="150000"/>
              </a:lnSpc>
              <a:spcBef>
                <a:spcPts val="1200"/>
              </a:spcBef>
              <a:buSzPct val="150000"/>
              <a:buBlip>
                <a:blip r:embed="rId5"/>
              </a:buBlip>
            </a:pPr>
            <a:r>
              <a:rPr lang="en-US" sz="2400" dirty="0"/>
              <a:t>His breast is vest of forgiving peace</a:t>
            </a:r>
          </a:p>
          <a:p>
            <a:pPr marL="342900" indent="-342900">
              <a:lnSpc>
                <a:spcPct val="150000"/>
              </a:lnSpc>
              <a:spcBef>
                <a:spcPts val="1200"/>
              </a:spcBef>
              <a:buSzPct val="150000"/>
              <a:buBlip>
                <a:blip r:embed="rId5"/>
              </a:buBlip>
            </a:pPr>
            <a:r>
              <a:rPr lang="en-US" sz="2400" dirty="0"/>
              <a:t>His arms are sleeve of faithfulness</a:t>
            </a:r>
          </a:p>
          <a:p>
            <a:pPr marL="342900" indent="-342900">
              <a:lnSpc>
                <a:spcPct val="150000"/>
              </a:lnSpc>
              <a:spcBef>
                <a:spcPts val="1200"/>
              </a:spcBef>
              <a:buSzPct val="150000"/>
              <a:buBlip>
                <a:blip r:embed="rId5"/>
              </a:buBlip>
            </a:pPr>
            <a:r>
              <a:rPr lang="en-US" sz="2400" dirty="0"/>
              <a:t>His pierced hands are gloves of God’s passion</a:t>
            </a:r>
          </a:p>
        </p:txBody>
      </p:sp>
      <p:pic>
        <p:nvPicPr>
          <p:cNvPr id="9" name="Picture 2" descr="http://www.lutheransforlife.org/_img/h1_logo.png">
            <a:hlinkClick r:id="rId6" tooltip="Lutherans For Lif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75837" y="282462"/>
            <a:ext cx="1933575" cy="876300"/>
          </a:xfrm>
          <a:prstGeom prst="rect">
            <a:avLst/>
          </a:prstGeom>
          <a:noFill/>
          <a:extLst/>
        </p:spPr>
      </p:pic>
      <p:sp>
        <p:nvSpPr>
          <p:cNvPr id="10" name="TextBox 9"/>
          <p:cNvSpPr txBox="1"/>
          <p:nvPr/>
        </p:nvSpPr>
        <p:spPr>
          <a:xfrm>
            <a:off x="1217612" y="6421104"/>
            <a:ext cx="6918036" cy="400110"/>
          </a:xfrm>
          <a:prstGeom prst="rect">
            <a:avLst/>
          </a:prstGeom>
          <a:noFill/>
        </p:spPr>
        <p:txBody>
          <a:bodyPr wrap="square" rtlCol="0">
            <a:spAutoFit/>
          </a:bodyPr>
          <a:lstStyle/>
          <a:p>
            <a:r>
              <a:rPr lang="en-US" sz="2000" dirty="0">
                <a:solidFill>
                  <a:srgbClr val="0099DA"/>
                </a:solidFill>
                <a:latin typeface="Galliard BT" panose="0202060206050B020A04" pitchFamily="18" charset="0"/>
                <a:cs typeface="Times New Roman" panose="02020603050405020304" pitchFamily="18" charset="0"/>
              </a:rPr>
              <a:t>Equipping Lutherans to be Gospel-motivated voices For Life</a:t>
            </a:r>
          </a:p>
        </p:txBody>
      </p:sp>
    </p:spTree>
    <p:extLst>
      <p:ext uri="{BB962C8B-B14F-4D97-AF65-F5344CB8AC3E}">
        <p14:creationId xmlns:p14="http://schemas.microsoft.com/office/powerpoint/2010/main" val="3384711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par>
                          <p:cTn id="8" fill="hold">
                            <p:stCondLst>
                              <p:cond delay="1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500"/>
                                        <p:tgtEl>
                                          <p:spTgt spid="4"/>
                                        </p:tgtEl>
                                      </p:cBhvr>
                                    </p:animEffect>
                                    <p:anim calcmode="lin" valueType="num">
                                      <p:cBhvr>
                                        <p:cTn id="12" dur="1500" fill="hold"/>
                                        <p:tgtEl>
                                          <p:spTgt spid="4"/>
                                        </p:tgtEl>
                                        <p:attrNameLst>
                                          <p:attrName>ppt_x</p:attrName>
                                        </p:attrNameLst>
                                      </p:cBhvr>
                                      <p:tavLst>
                                        <p:tav tm="0">
                                          <p:val>
                                            <p:strVal val="#ppt_x"/>
                                          </p:val>
                                        </p:tav>
                                        <p:tav tm="100000">
                                          <p:val>
                                            <p:strVal val="#ppt_x"/>
                                          </p:val>
                                        </p:tav>
                                      </p:tavLst>
                                    </p:anim>
                                    <p:anim calcmode="lin" valueType="num">
                                      <p:cBhvr>
                                        <p:cTn id="13" dur="1500" fill="hold"/>
                                        <p:tgtEl>
                                          <p:spTgt spid="4"/>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500"/>
                                        <p:tgtEl>
                                          <p:spTgt spid="3"/>
                                        </p:tgtEl>
                                      </p:cBhvr>
                                    </p:animEffect>
                                    <p:anim calcmode="lin" valueType="num">
                                      <p:cBhvr>
                                        <p:cTn id="17" dur="1500" fill="hold"/>
                                        <p:tgtEl>
                                          <p:spTgt spid="3"/>
                                        </p:tgtEl>
                                        <p:attrNameLst>
                                          <p:attrName>ppt_x</p:attrName>
                                        </p:attrNameLst>
                                      </p:cBhvr>
                                      <p:tavLst>
                                        <p:tav tm="0">
                                          <p:val>
                                            <p:strVal val="#ppt_x"/>
                                          </p:val>
                                        </p:tav>
                                        <p:tav tm="100000">
                                          <p:val>
                                            <p:strVal val="#ppt_x"/>
                                          </p:val>
                                        </p:tav>
                                      </p:tavLst>
                                    </p:anim>
                                    <p:anim calcmode="lin" valueType="num">
                                      <p:cBhvr>
                                        <p:cTn id="18" dur="15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wipe(up)">
                                      <p:cBhvr>
                                        <p:cTn id="23" dur="10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wipe(up)">
                                      <p:cBhvr>
                                        <p:cTn id="28" dur="10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wipe(up)">
                                      <p:cBhvr>
                                        <p:cTn id="33" dur="1000"/>
                                        <p:tgtEl>
                                          <p:spTgt spid="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wipe(up)">
                                      <p:cBhvr>
                                        <p:cTn id="38" dur="1000"/>
                                        <p:tgtEl>
                                          <p:spTgt spid="8">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8">
                                            <p:txEl>
                                              <p:pRg st="4" end="4"/>
                                            </p:txEl>
                                          </p:spTgt>
                                        </p:tgtEl>
                                        <p:attrNameLst>
                                          <p:attrName>style.visibility</p:attrName>
                                        </p:attrNameLst>
                                      </p:cBhvr>
                                      <p:to>
                                        <p:strVal val="visible"/>
                                      </p:to>
                                    </p:set>
                                    <p:animEffect transition="in" filter="wipe(up)">
                                      <p:cBhvr>
                                        <p:cTn id="43"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Why We Stand</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79576" y="1549335"/>
            <a:ext cx="2290870" cy="1527246"/>
          </a:xfrm>
          <a:prstGeom prst="rect">
            <a:avLst/>
          </a:prstGeom>
          <a:solidFill>
            <a:srgbClr val="FFFFFF">
              <a:shade val="85000"/>
            </a:srgbClr>
          </a:solidFill>
          <a:ln w="88900" cap="sq">
            <a:solidFill>
              <a:schemeClr val="bg2">
                <a:lumMod val="90000"/>
                <a:lumOff val="1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9576" y="3189975"/>
            <a:ext cx="2290870" cy="3491682"/>
          </a:xfrm>
          <a:prstGeom prst="rect">
            <a:avLst/>
          </a:prstGeom>
          <a:solidFill>
            <a:srgbClr val="FFFFFF">
              <a:shade val="85000"/>
            </a:srgbClr>
          </a:solidFill>
          <a:ln w="88900" cap="sq">
            <a:solidFill>
              <a:schemeClr val="bg2">
                <a:lumMod val="90000"/>
                <a:lumOff val="1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1598612" y="1640919"/>
            <a:ext cx="7010400" cy="3477875"/>
          </a:xfrm>
          <a:prstGeom prst="rect">
            <a:avLst/>
          </a:prstGeom>
          <a:noFill/>
        </p:spPr>
        <p:txBody>
          <a:bodyPr wrap="square" rtlCol="0">
            <a:spAutoFit/>
          </a:bodyPr>
          <a:lstStyle/>
          <a:p>
            <a:pPr marL="342900" indent="-342900">
              <a:lnSpc>
                <a:spcPct val="150000"/>
              </a:lnSpc>
              <a:spcBef>
                <a:spcPts val="1200"/>
              </a:spcBef>
              <a:buSzPct val="150000"/>
              <a:buBlip>
                <a:blip r:embed="rId5"/>
              </a:buBlip>
            </a:pPr>
            <a:r>
              <a:rPr lang="en-US" sz="2400" dirty="0"/>
              <a:t>His shoulders are shield of righteousness</a:t>
            </a:r>
          </a:p>
          <a:p>
            <a:pPr marL="342900" indent="-342900">
              <a:lnSpc>
                <a:spcPct val="150000"/>
              </a:lnSpc>
              <a:spcBef>
                <a:spcPts val="1200"/>
              </a:spcBef>
              <a:buSzPct val="150000"/>
              <a:buBlip>
                <a:blip r:embed="rId5"/>
              </a:buBlip>
            </a:pPr>
            <a:r>
              <a:rPr lang="en-US" sz="2400" dirty="0"/>
              <a:t>His heart is jacket of resurrection</a:t>
            </a:r>
          </a:p>
          <a:p>
            <a:pPr marL="342900" indent="-342900">
              <a:lnSpc>
                <a:spcPct val="150000"/>
              </a:lnSpc>
              <a:spcBef>
                <a:spcPts val="1200"/>
              </a:spcBef>
              <a:buSzPct val="150000"/>
              <a:buBlip>
                <a:blip r:embed="rId5"/>
              </a:buBlip>
            </a:pPr>
            <a:r>
              <a:rPr lang="en-US" sz="2400" dirty="0"/>
              <a:t>His torn flesh is mail of truth</a:t>
            </a:r>
          </a:p>
          <a:p>
            <a:pPr marL="342900" indent="-342900">
              <a:lnSpc>
                <a:spcPct val="150000"/>
              </a:lnSpc>
              <a:spcBef>
                <a:spcPts val="1200"/>
              </a:spcBef>
              <a:buSzPct val="150000"/>
              <a:buBlip>
                <a:blip r:embed="rId5"/>
              </a:buBlip>
            </a:pPr>
            <a:r>
              <a:rPr lang="en-US" sz="2400" dirty="0"/>
              <a:t>His shed blood is justifying medicine</a:t>
            </a:r>
          </a:p>
          <a:p>
            <a:pPr marL="342900" indent="-342900">
              <a:lnSpc>
                <a:spcPct val="150000"/>
              </a:lnSpc>
              <a:spcBef>
                <a:spcPts val="1200"/>
              </a:spcBef>
              <a:buSzPct val="150000"/>
              <a:buBlip>
                <a:blip r:embed="rId5"/>
              </a:buBlip>
            </a:pPr>
            <a:r>
              <a:rPr lang="en-US" sz="2400" dirty="0"/>
              <a:t>He stands here making humankind precious</a:t>
            </a:r>
          </a:p>
        </p:txBody>
      </p:sp>
      <p:pic>
        <p:nvPicPr>
          <p:cNvPr id="9" name="Picture 2" descr="http://www.lutheransforlife.org/_img/h1_logo.png">
            <a:hlinkClick r:id="rId6" tooltip="Lutherans For Lif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75837" y="282462"/>
            <a:ext cx="1933575" cy="876300"/>
          </a:xfrm>
          <a:prstGeom prst="rect">
            <a:avLst/>
          </a:prstGeom>
          <a:noFill/>
          <a:extLst/>
        </p:spPr>
      </p:pic>
      <p:sp>
        <p:nvSpPr>
          <p:cNvPr id="10" name="TextBox 9"/>
          <p:cNvSpPr txBox="1"/>
          <p:nvPr/>
        </p:nvSpPr>
        <p:spPr>
          <a:xfrm>
            <a:off x="1217612" y="6421104"/>
            <a:ext cx="6918036" cy="400110"/>
          </a:xfrm>
          <a:prstGeom prst="rect">
            <a:avLst/>
          </a:prstGeom>
          <a:noFill/>
        </p:spPr>
        <p:txBody>
          <a:bodyPr wrap="square" rtlCol="0">
            <a:spAutoFit/>
          </a:bodyPr>
          <a:lstStyle/>
          <a:p>
            <a:r>
              <a:rPr lang="en-US" sz="2000" dirty="0">
                <a:solidFill>
                  <a:srgbClr val="0099DA"/>
                </a:solidFill>
                <a:latin typeface="Galliard BT" panose="0202060206050B020A04" pitchFamily="18" charset="0"/>
                <a:cs typeface="Times New Roman" panose="02020603050405020304" pitchFamily="18" charset="0"/>
              </a:rPr>
              <a:t>Equipping Lutherans to be Gospel-motivated voices For Life</a:t>
            </a:r>
          </a:p>
        </p:txBody>
      </p:sp>
    </p:spTree>
    <p:extLst>
      <p:ext uri="{BB962C8B-B14F-4D97-AF65-F5344CB8AC3E}">
        <p14:creationId xmlns:p14="http://schemas.microsoft.com/office/powerpoint/2010/main" val="212209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500"/>
                                        <p:tgtEl>
                                          <p:spTgt spid="5"/>
                                        </p:tgtEl>
                                      </p:cBhvr>
                                    </p:animEffect>
                                    <p:anim calcmode="lin" valueType="num">
                                      <p:cBhvr>
                                        <p:cTn id="8" dur="1500" fill="hold"/>
                                        <p:tgtEl>
                                          <p:spTgt spid="5"/>
                                        </p:tgtEl>
                                        <p:attrNameLst>
                                          <p:attrName>ppt_x</p:attrName>
                                        </p:attrNameLst>
                                      </p:cBhvr>
                                      <p:tavLst>
                                        <p:tav tm="0">
                                          <p:val>
                                            <p:strVal val="#ppt_x"/>
                                          </p:val>
                                        </p:tav>
                                        <p:tav tm="100000">
                                          <p:val>
                                            <p:strVal val="#ppt_x"/>
                                          </p:val>
                                        </p:tav>
                                      </p:tavLst>
                                    </p:anim>
                                    <p:anim calcmode="lin" valueType="num">
                                      <p:cBhvr>
                                        <p:cTn id="9" dur="1500" fill="hold"/>
                                        <p:tgtEl>
                                          <p:spTgt spid="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500"/>
                                        <p:tgtEl>
                                          <p:spTgt spid="6"/>
                                        </p:tgtEl>
                                      </p:cBhvr>
                                    </p:animEffect>
                                    <p:anim calcmode="lin" valueType="num">
                                      <p:cBhvr>
                                        <p:cTn id="13" dur="1500" fill="hold"/>
                                        <p:tgtEl>
                                          <p:spTgt spid="6"/>
                                        </p:tgtEl>
                                        <p:attrNameLst>
                                          <p:attrName>ppt_x</p:attrName>
                                        </p:attrNameLst>
                                      </p:cBhvr>
                                      <p:tavLst>
                                        <p:tav tm="0">
                                          <p:val>
                                            <p:strVal val="#ppt_x"/>
                                          </p:val>
                                        </p:tav>
                                        <p:tav tm="100000">
                                          <p:val>
                                            <p:strVal val="#ppt_x"/>
                                          </p:val>
                                        </p:tav>
                                      </p:tavLst>
                                    </p:anim>
                                    <p:anim calcmode="lin" valueType="num">
                                      <p:cBhvr>
                                        <p:cTn id="14" dur="1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wipe(up)">
                                      <p:cBhvr>
                                        <p:cTn id="19" dur="10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Effect transition="in" filter="wipe(up)">
                                      <p:cBhvr>
                                        <p:cTn id="24" dur="1000"/>
                                        <p:tgtEl>
                                          <p:spTgt spid="8">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8">
                                            <p:txEl>
                                              <p:pRg st="2" end="2"/>
                                            </p:txEl>
                                          </p:spTgt>
                                        </p:tgtEl>
                                        <p:attrNameLst>
                                          <p:attrName>style.visibility</p:attrName>
                                        </p:attrNameLst>
                                      </p:cBhvr>
                                      <p:to>
                                        <p:strVal val="visible"/>
                                      </p:to>
                                    </p:set>
                                    <p:animEffect transition="in" filter="wipe(up)">
                                      <p:cBhvr>
                                        <p:cTn id="29" dur="1000"/>
                                        <p:tgtEl>
                                          <p:spTgt spid="8">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8">
                                            <p:txEl>
                                              <p:pRg st="3" end="3"/>
                                            </p:txEl>
                                          </p:spTgt>
                                        </p:tgtEl>
                                        <p:attrNameLst>
                                          <p:attrName>style.visibility</p:attrName>
                                        </p:attrNameLst>
                                      </p:cBhvr>
                                      <p:to>
                                        <p:strVal val="visible"/>
                                      </p:to>
                                    </p:set>
                                    <p:animEffect transition="in" filter="wipe(up)">
                                      <p:cBhvr>
                                        <p:cTn id="34" dur="1000"/>
                                        <p:tgtEl>
                                          <p:spTgt spid="8">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8">
                                            <p:txEl>
                                              <p:pRg st="4" end="4"/>
                                            </p:txEl>
                                          </p:spTgt>
                                        </p:tgtEl>
                                        <p:attrNameLst>
                                          <p:attrName>style.visibility</p:attrName>
                                        </p:attrNameLst>
                                      </p:cBhvr>
                                      <p:to>
                                        <p:strVal val="visible"/>
                                      </p:to>
                                    </p:set>
                                    <p:animEffect transition="in" filter="wipe(up)">
                                      <p:cBhvr>
                                        <p:cTn id="39"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Where We Stand</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7770" y="1601725"/>
            <a:ext cx="2652117" cy="1492378"/>
          </a:xfrm>
          <a:prstGeom prst="rect">
            <a:avLst/>
          </a:prstGeom>
          <a:solidFill>
            <a:srgbClr val="FFFFFF">
              <a:shade val="85000"/>
            </a:srgbClr>
          </a:solidFill>
          <a:ln w="88900" cap="sq">
            <a:solidFill>
              <a:schemeClr val="bg2">
                <a:lumMod val="90000"/>
                <a:lumOff val="1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7770" y="3200400"/>
            <a:ext cx="2652117" cy="3429000"/>
          </a:xfrm>
          <a:prstGeom prst="rect">
            <a:avLst/>
          </a:prstGeom>
          <a:solidFill>
            <a:srgbClr val="FFFFFF">
              <a:shade val="85000"/>
            </a:srgbClr>
          </a:solidFill>
          <a:ln w="88900" cap="sq">
            <a:solidFill>
              <a:schemeClr val="bg2">
                <a:lumMod val="90000"/>
                <a:lumOff val="1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TextBox 7"/>
          <p:cNvSpPr txBox="1"/>
          <p:nvPr/>
        </p:nvSpPr>
        <p:spPr>
          <a:xfrm>
            <a:off x="1598612" y="1640919"/>
            <a:ext cx="7239000" cy="3477875"/>
          </a:xfrm>
          <a:prstGeom prst="rect">
            <a:avLst/>
          </a:prstGeom>
          <a:noFill/>
        </p:spPr>
        <p:txBody>
          <a:bodyPr wrap="square" rtlCol="0">
            <a:spAutoFit/>
          </a:bodyPr>
          <a:lstStyle/>
          <a:p>
            <a:pPr marL="342900" indent="-342900">
              <a:lnSpc>
                <a:spcPct val="150000"/>
              </a:lnSpc>
              <a:spcBef>
                <a:spcPts val="1200"/>
              </a:spcBef>
              <a:buSzPct val="150000"/>
              <a:buBlip>
                <a:blip r:embed="rId5"/>
              </a:buBlip>
            </a:pPr>
            <a:r>
              <a:rPr lang="en-US" sz="2400" dirty="0"/>
              <a:t>upon the promises of God’s Word</a:t>
            </a:r>
          </a:p>
          <a:p>
            <a:pPr marL="342900" indent="-342900">
              <a:lnSpc>
                <a:spcPct val="150000"/>
              </a:lnSpc>
              <a:spcBef>
                <a:spcPts val="1200"/>
              </a:spcBef>
              <a:buSzPct val="150000"/>
              <a:buBlip>
                <a:blip r:embed="rId5"/>
              </a:buBlip>
            </a:pPr>
            <a:r>
              <a:rPr lang="en-US" sz="2400" dirty="0"/>
              <a:t>with each other </a:t>
            </a:r>
            <a:r>
              <a:rPr lang="en-US" sz="2400"/>
              <a:t>in the Church’s </a:t>
            </a:r>
            <a:r>
              <a:rPr lang="en-US" sz="2400" dirty="0"/>
              <a:t>fellowship</a:t>
            </a:r>
          </a:p>
          <a:p>
            <a:pPr marL="342900" indent="-342900">
              <a:lnSpc>
                <a:spcPct val="150000"/>
              </a:lnSpc>
              <a:spcBef>
                <a:spcPts val="1200"/>
              </a:spcBef>
              <a:buSzPct val="150000"/>
              <a:buBlip>
                <a:blip r:embed="rId5"/>
              </a:buBlip>
            </a:pPr>
            <a:r>
              <a:rPr lang="en-US" sz="2400" dirty="0"/>
              <a:t>claimed in Baptism, preserved in Communion</a:t>
            </a:r>
          </a:p>
          <a:p>
            <a:pPr marL="342900" indent="-342900">
              <a:lnSpc>
                <a:spcPct val="150000"/>
              </a:lnSpc>
              <a:spcBef>
                <a:spcPts val="1200"/>
              </a:spcBef>
              <a:buSzPct val="150000"/>
              <a:buBlip>
                <a:blip r:embed="rId5"/>
              </a:buBlip>
            </a:pPr>
            <a:r>
              <a:rPr lang="en-US" sz="2400" dirty="0"/>
              <a:t>grace, not works; faith, not feelings</a:t>
            </a:r>
          </a:p>
          <a:p>
            <a:pPr marL="342900" indent="-342900">
              <a:lnSpc>
                <a:spcPct val="150000"/>
              </a:lnSpc>
              <a:spcBef>
                <a:spcPts val="1200"/>
              </a:spcBef>
              <a:buSzPct val="150000"/>
              <a:buBlip>
                <a:blip r:embed="rId5"/>
              </a:buBlip>
            </a:pPr>
            <a:r>
              <a:rPr lang="en-US" sz="2400" dirty="0"/>
              <a:t>beside Jesus and behind God</a:t>
            </a:r>
          </a:p>
        </p:txBody>
      </p:sp>
      <p:pic>
        <p:nvPicPr>
          <p:cNvPr id="9" name="Picture 2" descr="http://www.lutheransforlife.org/_img/h1_logo.png">
            <a:hlinkClick r:id="rId6" tooltip="Lutherans For Life"/>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75837" y="282462"/>
            <a:ext cx="1933575" cy="876300"/>
          </a:xfrm>
          <a:prstGeom prst="rect">
            <a:avLst/>
          </a:prstGeom>
          <a:noFill/>
          <a:extLst/>
        </p:spPr>
      </p:pic>
      <p:sp>
        <p:nvSpPr>
          <p:cNvPr id="10" name="TextBox 9"/>
          <p:cNvSpPr txBox="1"/>
          <p:nvPr/>
        </p:nvSpPr>
        <p:spPr>
          <a:xfrm>
            <a:off x="1217612" y="6421104"/>
            <a:ext cx="6918036" cy="400110"/>
          </a:xfrm>
          <a:prstGeom prst="rect">
            <a:avLst/>
          </a:prstGeom>
          <a:noFill/>
        </p:spPr>
        <p:txBody>
          <a:bodyPr wrap="square" rtlCol="0">
            <a:spAutoFit/>
          </a:bodyPr>
          <a:lstStyle/>
          <a:p>
            <a:r>
              <a:rPr lang="en-US" sz="2000" dirty="0">
                <a:solidFill>
                  <a:srgbClr val="0099DA"/>
                </a:solidFill>
                <a:latin typeface="Galliard BT" panose="0202060206050B020A04" pitchFamily="18" charset="0"/>
                <a:cs typeface="Times New Roman" panose="02020603050405020304" pitchFamily="18" charset="0"/>
              </a:rPr>
              <a:t>Equipping Lutherans to be Gospel-motivated voices For Life</a:t>
            </a:r>
          </a:p>
        </p:txBody>
      </p:sp>
    </p:spTree>
    <p:extLst>
      <p:ext uri="{BB962C8B-B14F-4D97-AF65-F5344CB8AC3E}">
        <p14:creationId xmlns:p14="http://schemas.microsoft.com/office/powerpoint/2010/main" val="78682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500"/>
                                        <p:tgtEl>
                                          <p:spTgt spid="2"/>
                                        </p:tgtEl>
                                      </p:cBhvr>
                                    </p:animEffect>
                                  </p:childTnLst>
                                </p:cTn>
                              </p:par>
                            </p:childTnLst>
                          </p:cTn>
                        </p:par>
                        <p:par>
                          <p:cTn id="8" fill="hold">
                            <p:stCondLst>
                              <p:cond delay="1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500"/>
                                        <p:tgtEl>
                                          <p:spTgt spid="3"/>
                                        </p:tgtEl>
                                      </p:cBhvr>
                                    </p:animEffect>
                                    <p:anim calcmode="lin" valueType="num">
                                      <p:cBhvr>
                                        <p:cTn id="12" dur="1500" fill="hold"/>
                                        <p:tgtEl>
                                          <p:spTgt spid="3"/>
                                        </p:tgtEl>
                                        <p:attrNameLst>
                                          <p:attrName>ppt_x</p:attrName>
                                        </p:attrNameLst>
                                      </p:cBhvr>
                                      <p:tavLst>
                                        <p:tav tm="0">
                                          <p:val>
                                            <p:strVal val="#ppt_x"/>
                                          </p:val>
                                        </p:tav>
                                        <p:tav tm="100000">
                                          <p:val>
                                            <p:strVal val="#ppt_x"/>
                                          </p:val>
                                        </p:tav>
                                      </p:tavLst>
                                    </p:anim>
                                    <p:anim calcmode="lin" valueType="num">
                                      <p:cBhvr>
                                        <p:cTn id="13" dur="1500" fill="hold"/>
                                        <p:tgtEl>
                                          <p:spTgt spid="3"/>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500"/>
                                        <p:tgtEl>
                                          <p:spTgt spid="4"/>
                                        </p:tgtEl>
                                      </p:cBhvr>
                                    </p:animEffect>
                                    <p:anim calcmode="lin" valueType="num">
                                      <p:cBhvr>
                                        <p:cTn id="17" dur="1500" fill="hold"/>
                                        <p:tgtEl>
                                          <p:spTgt spid="4"/>
                                        </p:tgtEl>
                                        <p:attrNameLst>
                                          <p:attrName>ppt_x</p:attrName>
                                        </p:attrNameLst>
                                      </p:cBhvr>
                                      <p:tavLst>
                                        <p:tav tm="0">
                                          <p:val>
                                            <p:strVal val="#ppt_x"/>
                                          </p:val>
                                        </p:tav>
                                        <p:tav tm="100000">
                                          <p:val>
                                            <p:strVal val="#ppt_x"/>
                                          </p:val>
                                        </p:tav>
                                      </p:tavLst>
                                    </p:anim>
                                    <p:anim calcmode="lin" valueType="num">
                                      <p:cBhvr>
                                        <p:cTn id="18" dur="1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wipe(up)">
                                      <p:cBhvr>
                                        <p:cTn id="23" dur="10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wipe(up)">
                                      <p:cBhvr>
                                        <p:cTn id="28" dur="10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wipe(up)">
                                      <p:cBhvr>
                                        <p:cTn id="33" dur="1000"/>
                                        <p:tgtEl>
                                          <p:spTgt spid="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8">
                                            <p:txEl>
                                              <p:pRg st="3" end="3"/>
                                            </p:txEl>
                                          </p:spTgt>
                                        </p:tgtEl>
                                        <p:attrNameLst>
                                          <p:attrName>style.visibility</p:attrName>
                                        </p:attrNameLst>
                                      </p:cBhvr>
                                      <p:to>
                                        <p:strVal val="visible"/>
                                      </p:to>
                                    </p:set>
                                    <p:animEffect transition="in" filter="wipe(up)">
                                      <p:cBhvr>
                                        <p:cTn id="38" dur="1000"/>
                                        <p:tgtEl>
                                          <p:spTgt spid="8">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8">
                                            <p:txEl>
                                              <p:pRg st="4" end="4"/>
                                            </p:txEl>
                                          </p:spTgt>
                                        </p:tgtEl>
                                        <p:attrNameLst>
                                          <p:attrName>style.visibility</p:attrName>
                                        </p:attrNameLst>
                                      </p:cBhvr>
                                      <p:to>
                                        <p:strVal val="visible"/>
                                      </p:to>
                                    </p:set>
                                    <p:animEffect transition="in" filter="wipe(up)">
                                      <p:cBhvr>
                                        <p:cTn id="43"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cean Waves 16x9">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Ocean Waves">
      <a:dk1>
        <a:sysClr val="windowText" lastClr="000000"/>
      </a:dk1>
      <a:lt1>
        <a:sysClr val="window" lastClr="FFFFFF"/>
      </a:lt1>
      <a:dk2>
        <a:srgbClr val="134251"/>
      </a:dk2>
      <a:lt2>
        <a:srgbClr val="83BEC0"/>
      </a:lt2>
      <a:accent1>
        <a:srgbClr val="339C9F"/>
      </a:accent1>
      <a:accent2>
        <a:srgbClr val="E68010"/>
      </a:accent2>
      <a:accent3>
        <a:srgbClr val="8EB414"/>
      </a:accent3>
      <a:accent4>
        <a:srgbClr val="0CB89B"/>
      </a:accent4>
      <a:accent5>
        <a:srgbClr val="ECB720"/>
      </a:accent5>
      <a:accent6>
        <a:srgbClr val="319762"/>
      </a:accent6>
      <a:hlink>
        <a:srgbClr val="E68010"/>
      </a:hlink>
      <a:folHlink>
        <a:srgbClr val="339C9F"/>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C664D9D-6EFF-43CB-87EB-95CB91A04A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Ocean waves nature presentation (widescreen)</Template>
  <TotalTime>0</TotalTime>
  <Words>2105</Words>
  <Application>Microsoft Office PowerPoint</Application>
  <PresentationFormat>Custom</PresentationFormat>
  <Paragraphs>79</Paragraphs>
  <Slides>10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Century Gothic</vt:lpstr>
      <vt:lpstr>Galliard BT</vt:lpstr>
      <vt:lpstr>Times New Roman</vt:lpstr>
      <vt:lpstr>Ocean Waves 16x9</vt:lpstr>
      <vt:lpstr>Here We Stand</vt:lpstr>
      <vt:lpstr>PowerPoint Presentation</vt:lpstr>
      <vt:lpstr>Where Are You?</vt:lpstr>
      <vt:lpstr>Where Are We?</vt:lpstr>
      <vt:lpstr>Where Are We?</vt:lpstr>
      <vt:lpstr>Who Are We?</vt:lpstr>
      <vt:lpstr>Why We Stand</vt:lpstr>
      <vt:lpstr>Why We Stand</vt:lpstr>
      <vt:lpstr>Where We Stand</vt:lpstr>
      <vt:lpstr>How We Stand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2016-08-04T21:16:28Z</dcterms:created>
  <dcterms:modified xsi:type="dcterms:W3CDTF">2016-08-17T15:25:31Z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TC029010259991</vt:lpwstr>
  </property>
</Properties>
</file>